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19"/>
  </p:notesMasterIdLst>
  <p:handoutMasterIdLst>
    <p:handoutMasterId r:id="rId20"/>
  </p:handoutMasterIdLst>
  <p:sldIdLst>
    <p:sldId id="328" r:id="rId2"/>
    <p:sldId id="353" r:id="rId3"/>
    <p:sldId id="287" r:id="rId4"/>
    <p:sldId id="405" r:id="rId5"/>
    <p:sldId id="406" r:id="rId6"/>
    <p:sldId id="395" r:id="rId7"/>
    <p:sldId id="408" r:id="rId8"/>
    <p:sldId id="409" r:id="rId9"/>
    <p:sldId id="413" r:id="rId10"/>
    <p:sldId id="410" r:id="rId11"/>
    <p:sldId id="311" r:id="rId12"/>
    <p:sldId id="412" r:id="rId13"/>
    <p:sldId id="315" r:id="rId14"/>
    <p:sldId id="350" r:id="rId15"/>
    <p:sldId id="352" r:id="rId16"/>
    <p:sldId id="411" r:id="rId17"/>
    <p:sldId id="351" r:id="rId18"/>
  </p:sldIdLst>
  <p:sldSz cx="6858000" cy="5143500"/>
  <p:notesSz cx="6858000" cy="9144000"/>
  <p:embeddedFontLst>
    <p:embeddedFont>
      <p:font typeface="Calibri" panose="020F0502020204030204" pitchFamily="34" charset="0"/>
      <p:regular r:id="rId21"/>
      <p:bold r:id="rId22"/>
      <p:italic r:id="rId23"/>
      <p:boldItalic r:id="rId24"/>
    </p:embeddedFont>
    <p:embeddedFont>
      <p:font typeface="Palatino Linotype" panose="02040502050505030304" pitchFamily="18" charset="0"/>
      <p:regular r:id="rId25"/>
      <p:bold r:id="rId26"/>
      <p:italic r:id="rId27"/>
      <p:boldItalic r:id="rId28"/>
    </p:embeddedFont>
    <p:embeddedFont>
      <p:font typeface="Roboto Condensed" panose="020B0604020202020204" charset="0"/>
      <p:regular r:id="rId29"/>
      <p:bold r:id="rId30"/>
      <p:italic r:id="rId31"/>
      <p:boldItalic r:id="rId32"/>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9D65"/>
    <a:srgbClr val="AAC1A9"/>
    <a:srgbClr val="002F5D"/>
    <a:srgbClr val="6C7921"/>
    <a:srgbClr val="384519"/>
    <a:srgbClr val="5B0503"/>
    <a:srgbClr val="104E28"/>
    <a:srgbClr val="FFFFFF"/>
    <a:srgbClr val="BD9F21"/>
    <a:srgbClr val="FFC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72410" autoAdjust="0"/>
  </p:normalViewPr>
  <p:slideViewPr>
    <p:cSldViewPr snapToGrid="0" snapToObjects="1">
      <p:cViewPr varScale="1">
        <p:scale>
          <a:sx n="124" d="100"/>
          <a:sy n="124" d="100"/>
        </p:scale>
        <p:origin x="2034" y="90"/>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08.04.2024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08.04.2024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indent="0">
              <a:buFontTx/>
              <a:buNone/>
            </a:pPr>
            <a:endParaRPr lang="de-DE" dirty="0"/>
          </a:p>
          <a:p>
            <a:pPr marL="171450" indent="-171450">
              <a:buFontTx/>
              <a:buChar char="-"/>
            </a:pPr>
            <a:r>
              <a:rPr lang="de-DE" dirty="0"/>
              <a:t>Gonna </a:t>
            </a:r>
            <a:r>
              <a:rPr lang="de-DE" dirty="0" err="1"/>
              <a:t>be</a:t>
            </a:r>
            <a:r>
              <a:rPr lang="de-DE" dirty="0"/>
              <a:t> </a:t>
            </a:r>
            <a:r>
              <a:rPr lang="de-DE" dirty="0" err="1"/>
              <a:t>raising</a:t>
            </a:r>
            <a:r>
              <a:rPr lang="de-DE" dirty="0"/>
              <a:t> </a:t>
            </a:r>
            <a:r>
              <a:rPr lang="de-DE" dirty="0" err="1"/>
              <a:t>for</a:t>
            </a:r>
            <a:r>
              <a:rPr lang="de-DE" dirty="0"/>
              <a:t> </a:t>
            </a:r>
            <a:r>
              <a:rPr lang="de-DE" dirty="0" err="1"/>
              <a:t>more</a:t>
            </a:r>
            <a:r>
              <a:rPr lang="de-DE" dirty="0"/>
              <a:t> </a:t>
            </a:r>
            <a:r>
              <a:rPr lang="de-DE" dirty="0" err="1"/>
              <a:t>questions</a:t>
            </a:r>
            <a:r>
              <a:rPr lang="de-DE" dirty="0"/>
              <a:t> and </a:t>
            </a:r>
            <a:r>
              <a:rPr lang="de-DE" dirty="0" err="1"/>
              <a:t>providing</a:t>
            </a:r>
            <a:r>
              <a:rPr lang="de-DE" dirty="0"/>
              <a:t> </a:t>
            </a:r>
            <a:r>
              <a:rPr lang="de-DE" dirty="0" err="1"/>
              <a:t>answers</a:t>
            </a:r>
            <a:endParaRPr lang="de-DE" dirty="0"/>
          </a:p>
          <a:p>
            <a:pPr marL="171450" indent="-171450">
              <a:buFontTx/>
              <a:buChar char="-"/>
            </a:pPr>
            <a:r>
              <a:rPr lang="de-DE" dirty="0" err="1"/>
              <a:t>Only</a:t>
            </a:r>
            <a:r>
              <a:rPr lang="de-DE" dirty="0"/>
              <a:t> in </a:t>
            </a:r>
            <a:r>
              <a:rPr lang="de-DE" dirty="0" err="1"/>
              <a:t>the</a:t>
            </a:r>
            <a:r>
              <a:rPr lang="de-DE" dirty="0"/>
              <a:t> </a:t>
            </a:r>
            <a:r>
              <a:rPr lang="de-DE" dirty="0" err="1"/>
              <a:t>second</a:t>
            </a:r>
            <a:r>
              <a:rPr lang="de-DE" dirty="0"/>
              <a:t> </a:t>
            </a:r>
            <a:r>
              <a:rPr lang="de-DE" dirty="0" err="1"/>
              <a:t>part</a:t>
            </a:r>
            <a:r>
              <a:rPr lang="de-DE" dirty="0"/>
              <a:t> </a:t>
            </a:r>
            <a:r>
              <a:rPr lang="de-DE" dirty="0" err="1"/>
              <a:t>presenting</a:t>
            </a:r>
            <a:r>
              <a:rPr lang="de-DE" dirty="0"/>
              <a:t> own </a:t>
            </a:r>
            <a:r>
              <a:rPr lang="de-DE" dirty="0" err="1"/>
              <a:t>data</a:t>
            </a: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manipulated</a:t>
            </a:r>
            <a:r>
              <a:rPr lang="de-DE" dirty="0"/>
              <a:t> </a:t>
            </a:r>
            <a:r>
              <a:rPr lang="de-DE" dirty="0" err="1"/>
              <a:t>voices</a:t>
            </a:r>
            <a:r>
              <a:rPr lang="de-DE" dirty="0"/>
              <a:t> </a:t>
            </a:r>
            <a:r>
              <a:rPr lang="de-DE" dirty="0" err="1"/>
              <a:t>to</a:t>
            </a:r>
            <a:r>
              <a:rPr lang="de-DE" dirty="0"/>
              <a:t> </a:t>
            </a:r>
            <a:r>
              <a:rPr lang="de-DE" dirty="0" err="1"/>
              <a:t>study</a:t>
            </a:r>
            <a:r>
              <a:rPr lang="de-DE" dirty="0"/>
              <a:t> human </a:t>
            </a:r>
            <a:r>
              <a:rPr lang="de-DE" dirty="0" err="1"/>
              <a:t>emotion</a:t>
            </a:r>
            <a:r>
              <a:rPr lang="de-DE" dirty="0"/>
              <a:t> </a:t>
            </a:r>
            <a:r>
              <a:rPr lang="de-DE" dirty="0" err="1"/>
              <a:t>perception</a:t>
            </a:r>
            <a:endParaRPr lang="de-DE" dirty="0"/>
          </a:p>
          <a:p>
            <a:pPr marL="171450" indent="-171450">
              <a:buFont typeface="Arial" panose="020B0604020202020204" pitchFamily="34" charset="0"/>
              <a:buChar char="•"/>
            </a:pPr>
            <a:r>
              <a:rPr lang="de-DE" dirty="0"/>
              <a:t>At least </a:t>
            </a:r>
            <a:r>
              <a:rPr lang="de-DE" dirty="0" err="1"/>
              <a:t>try</a:t>
            </a:r>
            <a:r>
              <a:rPr lang="de-DE" dirty="0"/>
              <a:t> </a:t>
            </a:r>
            <a:r>
              <a:rPr lang="de-DE" dirty="0" err="1"/>
              <a:t>to</a:t>
            </a:r>
            <a:r>
              <a:rPr lang="de-DE" dirty="0"/>
              <a:t> </a:t>
            </a:r>
            <a:r>
              <a:rPr lang="de-DE" dirty="0" err="1"/>
              <a:t>quantify</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349773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min</a:t>
            </a:r>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306738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31655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95867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229978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269121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59673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We</a:t>
            </a:r>
            <a:r>
              <a:rPr lang="de-DE" dirty="0"/>
              <a:t> form </a:t>
            </a:r>
            <a:r>
              <a:rPr lang="de-DE" dirty="0" err="1"/>
              <a:t>impressions</a:t>
            </a:r>
            <a:r>
              <a:rPr lang="de-DE" dirty="0"/>
              <a:t> </a:t>
            </a:r>
            <a:r>
              <a:rPr lang="de-DE" dirty="0" err="1"/>
              <a:t>about</a:t>
            </a:r>
            <a:r>
              <a:rPr lang="de-DE" dirty="0"/>
              <a:t> </a:t>
            </a:r>
            <a:r>
              <a:rPr lang="de-DE" dirty="0" err="1"/>
              <a:t>voices</a:t>
            </a:r>
            <a:r>
              <a:rPr lang="de-DE" dirty="0"/>
              <a:t> </a:t>
            </a:r>
            <a:r>
              <a:rPr lang="de-DE" dirty="0" err="1"/>
              <a:t>the</a:t>
            </a:r>
            <a:r>
              <a:rPr lang="de-DE" dirty="0"/>
              <a:t> </a:t>
            </a:r>
            <a:r>
              <a:rPr lang="de-DE" dirty="0" err="1"/>
              <a:t>moment</a:t>
            </a:r>
            <a:r>
              <a:rPr lang="de-DE" dirty="0"/>
              <a:t> </a:t>
            </a:r>
            <a:r>
              <a:rPr lang="de-DE" dirty="0" err="1"/>
              <a:t>we</a:t>
            </a:r>
            <a:r>
              <a:rPr lang="de-DE" dirty="0"/>
              <a:t> </a:t>
            </a:r>
            <a:r>
              <a:rPr lang="de-DE" dirty="0" err="1"/>
              <a:t>hear</a:t>
            </a:r>
            <a:r>
              <a:rPr lang="de-DE" dirty="0"/>
              <a:t> </a:t>
            </a:r>
            <a:r>
              <a:rPr lang="de-DE" dirty="0" err="1"/>
              <a:t>it</a:t>
            </a:r>
            <a:endParaRPr lang="de-DE" dirty="0"/>
          </a:p>
          <a:p>
            <a:pPr marL="171450" indent="-171450">
              <a:buFontTx/>
              <a:buChar char="-"/>
            </a:pPr>
            <a:r>
              <a:rPr lang="de-DE" dirty="0"/>
              <a:t>„</a:t>
            </a:r>
            <a:r>
              <a:rPr lang="en-US" sz="1200" b="0" i="0" u="none" strike="noStrike" kern="1200" baseline="0" dirty="0">
                <a:solidFill>
                  <a:schemeClr val="tx1"/>
                </a:solidFill>
                <a:latin typeface="+mn-lt"/>
                <a:ea typeface="+mn-ea"/>
                <a:cs typeface="+mn-cs"/>
              </a:rPr>
              <a:t>When hearing a voice, listeners can form a detailed impression of the person behind the </a:t>
            </a:r>
            <a:r>
              <a:rPr lang="de-DE" sz="1200" b="0" i="0" u="none" strike="noStrike" kern="1200" baseline="0" dirty="0" err="1">
                <a:solidFill>
                  <a:schemeClr val="tx1"/>
                </a:solidFill>
                <a:latin typeface="+mn-lt"/>
                <a:ea typeface="+mn-ea"/>
                <a:cs typeface="+mn-cs"/>
              </a:rPr>
              <a:t>voice</a:t>
            </a:r>
            <a:r>
              <a:rPr lang="de-DE" sz="1200" b="0" i="0" u="none" strike="noStrike" kern="1200" baseline="0" dirty="0">
                <a:solidFill>
                  <a:schemeClr val="tx1"/>
                </a:solidFill>
                <a:latin typeface="+mn-lt"/>
                <a:ea typeface="+mn-ea"/>
                <a:cs typeface="+mn-cs"/>
              </a:rPr>
              <a:t>. </a:t>
            </a:r>
            <a:r>
              <a:rPr lang="de-DE" dirty="0"/>
              <a:t>“</a:t>
            </a:r>
          </a:p>
          <a:p>
            <a:r>
              <a:rPr lang="de-DE" dirty="0"/>
              <a:t>- “</a:t>
            </a:r>
            <a:r>
              <a:rPr lang="de-DE" sz="1200" b="0" i="0" u="none" strike="noStrike" kern="1200" baseline="0" dirty="0" err="1">
                <a:solidFill>
                  <a:schemeClr val="tx1"/>
                </a:solidFill>
                <a:latin typeface="+mn-lt"/>
                <a:ea typeface="+mn-ea"/>
                <a:cs typeface="+mn-cs"/>
              </a:rPr>
              <a:t>how</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the</a:t>
            </a:r>
            <a:r>
              <a:rPr lang="de-D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perception of different person characteristics may interact and </a:t>
            </a:r>
            <a:r>
              <a:rPr lang="de-DE" sz="1200" b="0" i="0" u="none" strike="noStrike" kern="1200" baseline="0" dirty="0" err="1">
                <a:solidFill>
                  <a:schemeClr val="tx1"/>
                </a:solidFill>
                <a:latin typeface="+mn-lt"/>
                <a:ea typeface="+mn-ea"/>
                <a:cs typeface="+mn-cs"/>
              </a:rPr>
              <a:t>inform</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each</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other</a:t>
            </a:r>
            <a:r>
              <a:rPr lang="de-DE" sz="1200" b="0" i="0" u="none" strike="noStrike" kern="1200" baseline="0" dirty="0">
                <a:solidFill>
                  <a:schemeClr val="tx1"/>
                </a:solidFill>
                <a:latin typeface="+mn-lt"/>
                <a:ea typeface="+mn-ea"/>
                <a:cs typeface="+mn-cs"/>
              </a:rPr>
              <a:t>,</a:t>
            </a: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Emotions</a:t>
            </a:r>
            <a:r>
              <a:rPr lang="de-DE" dirty="0"/>
              <a:t>; </a:t>
            </a:r>
            <a:r>
              <a:rPr lang="de-DE" dirty="0" err="1"/>
              <a:t>naturalness</a:t>
            </a:r>
            <a:r>
              <a:rPr lang="de-DE" dirty="0"/>
              <a:t>, </a:t>
            </a:r>
            <a:r>
              <a:rPr lang="de-DE" dirty="0" err="1"/>
              <a:t>interplay</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Quickly </a:t>
            </a:r>
            <a:r>
              <a:rPr lang="de-DE" dirty="0" err="1"/>
              <a:t>overview</a:t>
            </a:r>
            <a:r>
              <a:rPr lang="de-DE" dirty="0"/>
              <a:t> </a:t>
            </a:r>
            <a:r>
              <a:rPr lang="de-DE" dirty="0" err="1"/>
              <a:t>over</a:t>
            </a:r>
            <a:r>
              <a:rPr lang="de-DE" dirty="0"/>
              <a:t> </a:t>
            </a:r>
            <a:r>
              <a:rPr lang="de-DE" dirty="0" err="1"/>
              <a:t>emotions</a:t>
            </a:r>
            <a:endParaRPr lang="de-DE" dirty="0"/>
          </a:p>
          <a:p>
            <a:pPr marL="171450" indent="-171450">
              <a:buFontTx/>
              <a:buChar char="-"/>
            </a:pPr>
            <a:r>
              <a:rPr lang="de-DE" dirty="0" err="1"/>
              <a:t>Automatically</a:t>
            </a:r>
            <a:r>
              <a:rPr lang="de-DE" dirty="0"/>
              <a:t>, fast</a:t>
            </a:r>
          </a:p>
          <a:p>
            <a:pPr marL="171450" indent="-171450">
              <a:buFontTx/>
              <a:buChar char="-"/>
            </a:pPr>
            <a:r>
              <a:rPr lang="de-DE" dirty="0"/>
              <a:t>Sensitive </a:t>
            </a:r>
            <a:r>
              <a:rPr lang="de-DE" dirty="0" err="1"/>
              <a:t>to</a:t>
            </a:r>
            <a:endParaRPr lang="de-DE" dirty="0"/>
          </a:p>
          <a:p>
            <a:pPr marL="171450" indent="-171450">
              <a:buFontTx/>
              <a:buChar char="-"/>
            </a:pPr>
            <a:endParaRPr lang="de-DE" dirty="0"/>
          </a:p>
          <a:p>
            <a:pPr marL="171450" indent="-171450">
              <a:buFontTx/>
              <a:buChar char="-"/>
            </a:pPr>
            <a:r>
              <a:rPr lang="de-DE" dirty="0"/>
              <a:t>Very </a:t>
            </a:r>
            <a:r>
              <a:rPr lang="de-DE" dirty="0" err="1"/>
              <a:t>well</a:t>
            </a:r>
            <a:r>
              <a:rPr lang="de-DE" dirty="0"/>
              <a:t> </a:t>
            </a:r>
            <a:r>
              <a:rPr lang="de-DE" dirty="0" err="1"/>
              <a:t>researched</a:t>
            </a:r>
            <a:r>
              <a:rPr lang="de-DE" dirty="0"/>
              <a:t> </a:t>
            </a:r>
            <a:r>
              <a:rPr lang="de-DE" dirty="0" err="1"/>
              <a:t>topic</a:t>
            </a:r>
            <a:r>
              <a:rPr lang="de-DE" dirty="0"/>
              <a:t> (a </a:t>
            </a:r>
            <a:r>
              <a:rPr lang="de-DE" dirty="0" err="1"/>
              <a:t>looong</a:t>
            </a:r>
            <a:r>
              <a:rPr lang="de-DE" dirty="0"/>
              <a:t> </a:t>
            </a:r>
            <a:r>
              <a:rPr lang="de-DE" dirty="0" err="1"/>
              <a:t>tradition</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Voice Naturalness – </a:t>
            </a:r>
            <a:r>
              <a:rPr lang="de-DE" dirty="0" err="1"/>
              <a:t>complete</a:t>
            </a:r>
            <a:r>
              <a:rPr lang="de-DE" dirty="0"/>
              <a:t> </a:t>
            </a:r>
            <a:r>
              <a:rPr lang="de-DE" dirty="0" err="1"/>
              <a:t>opposite</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Would</a:t>
            </a:r>
            <a:r>
              <a:rPr lang="de-DE" dirty="0"/>
              <a:t> </a:t>
            </a:r>
            <a:r>
              <a:rPr lang="de-DE" dirty="0" err="1"/>
              <a:t>go</a:t>
            </a:r>
            <a:r>
              <a:rPr lang="de-DE" dirty="0"/>
              <a:t> so </a:t>
            </a:r>
            <a:r>
              <a:rPr lang="de-DE" dirty="0" err="1"/>
              <a:t>far</a:t>
            </a:r>
            <a:r>
              <a:rPr lang="de-DE" dirty="0"/>
              <a:t> </a:t>
            </a:r>
            <a:r>
              <a:rPr lang="de-DE" dirty="0" err="1"/>
              <a:t>to</a:t>
            </a:r>
            <a:r>
              <a:rPr lang="de-DE" dirty="0"/>
              <a:t> </a:t>
            </a:r>
            <a:r>
              <a:rPr lang="de-DE" dirty="0" err="1"/>
              <a:t>claim</a:t>
            </a:r>
            <a:r>
              <a:rPr lang="de-DE" dirty="0"/>
              <a:t> </a:t>
            </a:r>
            <a:r>
              <a:rPr lang="de-DE" dirty="0" err="1"/>
              <a:t>that</a:t>
            </a:r>
            <a:r>
              <a:rPr lang="de-DE" dirty="0"/>
              <a:t> </a:t>
            </a:r>
            <a:r>
              <a:rPr lang="de-DE" dirty="0" err="1"/>
              <a:t>we</a:t>
            </a:r>
            <a:r>
              <a:rPr lang="de-DE" dirty="0"/>
              <a:t> </a:t>
            </a:r>
            <a:r>
              <a:rPr lang="de-DE" dirty="0" err="1"/>
              <a:t>see</a:t>
            </a:r>
            <a:r>
              <a:rPr lang="de-DE" dirty="0"/>
              <a:t> a </a:t>
            </a:r>
            <a:r>
              <a:rPr lang="de-DE" dirty="0" err="1"/>
              <a:t>consistent</a:t>
            </a:r>
            <a:r>
              <a:rPr lang="de-DE" dirty="0"/>
              <a:t> </a:t>
            </a:r>
            <a:r>
              <a:rPr lang="de-DE" dirty="0" err="1"/>
              <a:t>field</a:t>
            </a:r>
            <a:r>
              <a:rPr lang="de-DE" dirty="0"/>
              <a:t> </a:t>
            </a:r>
            <a:r>
              <a:rPr lang="de-DE" dirty="0" err="1"/>
              <a:t>of</a:t>
            </a:r>
            <a:r>
              <a:rPr lang="de-DE" dirty="0"/>
              <a:t> </a:t>
            </a:r>
            <a:r>
              <a:rPr lang="de-DE" dirty="0" err="1"/>
              <a:t>research</a:t>
            </a:r>
            <a:r>
              <a:rPr lang="de-DE" dirty="0"/>
              <a:t> </a:t>
            </a:r>
            <a:r>
              <a:rPr lang="de-DE" dirty="0" err="1"/>
              <a:t>here</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299207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Why</a:t>
            </a:r>
            <a:r>
              <a:rPr lang="de-DE" dirty="0"/>
              <a:t> do I </a:t>
            </a:r>
            <a:r>
              <a:rPr lang="de-DE" dirty="0" err="1"/>
              <a:t>feel</a:t>
            </a:r>
            <a:r>
              <a:rPr lang="de-DE" dirty="0"/>
              <a:t> </a:t>
            </a:r>
            <a:r>
              <a:rPr lang="de-DE" dirty="0" err="1"/>
              <a:t>its</a:t>
            </a:r>
            <a:r>
              <a:rPr lang="de-DE" dirty="0"/>
              <a:t> a feature </a:t>
            </a:r>
            <a:r>
              <a:rPr lang="de-DE" dirty="0" err="1"/>
              <a:t>we</a:t>
            </a:r>
            <a:r>
              <a:rPr lang="de-DE" dirty="0"/>
              <a:t> </a:t>
            </a:r>
            <a:r>
              <a:rPr lang="de-DE" dirty="0" err="1"/>
              <a:t>should</a:t>
            </a:r>
            <a:r>
              <a:rPr lang="de-DE" dirty="0"/>
              <a:t> </a:t>
            </a:r>
            <a:r>
              <a:rPr lang="de-DE" dirty="0" err="1"/>
              <a:t>pay</a:t>
            </a:r>
            <a:r>
              <a:rPr lang="de-DE" dirty="0"/>
              <a:t> </a:t>
            </a:r>
            <a:r>
              <a:rPr lang="de-DE" dirty="0" err="1"/>
              <a:t>more</a:t>
            </a:r>
            <a:r>
              <a:rPr lang="de-DE" dirty="0"/>
              <a:t> </a:t>
            </a:r>
            <a:r>
              <a:rPr lang="de-DE" dirty="0" err="1"/>
              <a:t>attention</a:t>
            </a:r>
            <a:r>
              <a:rPr lang="de-DE" dirty="0"/>
              <a:t> </a:t>
            </a:r>
            <a:r>
              <a:rPr lang="de-DE" dirty="0" err="1"/>
              <a:t>to</a:t>
            </a: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rated as more likeable, trustworthy, intelligible, </a:t>
            </a:r>
            <a:r>
              <a:rPr lang="en-US" sz="1200" dirty="0" err="1"/>
              <a:t>pleasent</a:t>
            </a:r>
            <a:r>
              <a:rPr lang="en-US" sz="1200" dirty="0"/>
              <a:t> </a:t>
            </a:r>
            <a:r>
              <a:rPr lang="en-US" sz="900" dirty="0"/>
              <a:t>(</a:t>
            </a:r>
            <a:r>
              <a:rPr lang="en-US" sz="900" dirty="0" err="1"/>
              <a:t>Kühne</a:t>
            </a:r>
            <a:r>
              <a:rPr lang="en-US" sz="900" dirty="0"/>
              <a:t> et al., 2020)</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4005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256451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171450" indent="-171450">
              <a:buFont typeface="Arial" panose="020B0604020202020204" pitchFamily="34" charset="0"/>
              <a:buChar char="•"/>
            </a:pPr>
            <a:r>
              <a:rPr lang="de-DE" dirty="0" err="1"/>
              <a:t>Simply</a:t>
            </a:r>
            <a:r>
              <a:rPr lang="de-DE" dirty="0"/>
              <a:t> not fully </a:t>
            </a:r>
            <a:r>
              <a:rPr lang="de-DE" dirty="0" err="1"/>
              <a:t>resolved</a:t>
            </a:r>
            <a:endParaRPr lang="de-DE" dirty="0"/>
          </a:p>
          <a:p>
            <a:pPr marL="171450" indent="-171450">
              <a:buFont typeface="Arial" panose="020B0604020202020204" pitchFamily="34" charset="0"/>
              <a:buChar char="•"/>
            </a:pPr>
            <a:r>
              <a:rPr lang="de-DE" dirty="0"/>
              <a:t>Not just </a:t>
            </a:r>
            <a:r>
              <a:rPr lang="de-DE" dirty="0" err="1"/>
              <a:t>because</a:t>
            </a:r>
            <a:r>
              <a:rPr lang="de-DE" dirty="0"/>
              <a:t> </a:t>
            </a:r>
            <a:r>
              <a:rPr lang="de-DE" dirty="0" err="1"/>
              <a:t>its</a:t>
            </a:r>
            <a:r>
              <a:rPr lang="de-DE" dirty="0"/>
              <a:t> </a:t>
            </a:r>
            <a:r>
              <a:rPr lang="de-DE" dirty="0" err="1"/>
              <a:t>interesting</a:t>
            </a:r>
            <a:endParaRPr lang="de-DE" dirty="0"/>
          </a:p>
          <a:p>
            <a:pPr marL="171450" indent="-171450">
              <a:buFont typeface="Arial" panose="020B0604020202020204" pitchFamily="34" charset="0"/>
              <a:buChar char="•"/>
            </a:pPr>
            <a:r>
              <a:rPr lang="de-DE" dirty="0"/>
              <a:t>-&gt; </a:t>
            </a:r>
            <a:r>
              <a:rPr lang="de-DE" dirty="0" err="1"/>
              <a:t>naturalness</a:t>
            </a:r>
            <a:r>
              <a:rPr lang="de-DE" dirty="0"/>
              <a:t> </a:t>
            </a:r>
            <a:r>
              <a:rPr lang="de-DE" dirty="0" err="1"/>
              <a:t>can</a:t>
            </a:r>
            <a:r>
              <a:rPr lang="de-DE" dirty="0"/>
              <a:t> </a:t>
            </a:r>
            <a:r>
              <a:rPr lang="de-DE" dirty="0" err="1"/>
              <a:t>be</a:t>
            </a:r>
            <a:r>
              <a:rPr lang="de-DE" dirty="0"/>
              <a:t> a </a:t>
            </a:r>
            <a:r>
              <a:rPr lang="de-DE" dirty="0" err="1"/>
              <a:t>threat</a:t>
            </a:r>
            <a:r>
              <a:rPr lang="de-DE" dirty="0"/>
              <a:t> </a:t>
            </a:r>
            <a:r>
              <a:rPr lang="de-DE" dirty="0" err="1"/>
              <a:t>to</a:t>
            </a:r>
            <a:r>
              <a:rPr lang="de-DE" dirty="0"/>
              <a:t> </a:t>
            </a:r>
            <a:r>
              <a:rPr lang="de-DE" dirty="0" err="1"/>
              <a:t>ecological</a:t>
            </a:r>
            <a:r>
              <a:rPr lang="de-DE" dirty="0"/>
              <a:t> </a:t>
            </a:r>
            <a:r>
              <a:rPr lang="de-DE" dirty="0" err="1"/>
              <a:t>validity</a:t>
            </a:r>
            <a:endParaRPr lang="de-DE" dirty="0"/>
          </a:p>
          <a:p>
            <a:pPr marL="171450" indent="-171450">
              <a:buFont typeface="Arial" panose="020B0604020202020204" pitchFamily="34" charset="0"/>
              <a:buChar char="•"/>
            </a:pPr>
            <a:endParaRPr lang="de-DE" dirty="0"/>
          </a:p>
          <a:p>
            <a:pPr marL="0" indent="0">
              <a:buFontTx/>
              <a:buNone/>
            </a:pPr>
            <a:r>
              <a:rPr lang="de-DE" dirty="0"/>
              <a:t>-&gt; own </a:t>
            </a:r>
            <a:r>
              <a:rPr lang="de-DE" dirty="0" err="1"/>
              <a:t>data</a:t>
            </a: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48629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manipulated</a:t>
            </a:r>
            <a:r>
              <a:rPr lang="de-DE" dirty="0"/>
              <a:t> </a:t>
            </a:r>
            <a:r>
              <a:rPr lang="de-DE" dirty="0" err="1"/>
              <a:t>voices</a:t>
            </a:r>
            <a:r>
              <a:rPr lang="de-DE" dirty="0"/>
              <a:t> </a:t>
            </a:r>
            <a:r>
              <a:rPr lang="de-DE" dirty="0" err="1"/>
              <a:t>to</a:t>
            </a:r>
            <a:r>
              <a:rPr lang="de-DE" dirty="0"/>
              <a:t> </a:t>
            </a:r>
            <a:r>
              <a:rPr lang="de-DE" dirty="0" err="1"/>
              <a:t>study</a:t>
            </a:r>
            <a:r>
              <a:rPr lang="de-DE" dirty="0"/>
              <a:t> human </a:t>
            </a:r>
            <a:r>
              <a:rPr lang="de-DE" dirty="0" err="1"/>
              <a:t>emotion</a:t>
            </a:r>
            <a:r>
              <a:rPr lang="de-DE" dirty="0"/>
              <a:t> </a:t>
            </a:r>
            <a:r>
              <a:rPr lang="de-DE" dirty="0" err="1"/>
              <a:t>perception</a:t>
            </a:r>
            <a:endParaRPr lang="de-DE" dirty="0"/>
          </a:p>
          <a:p>
            <a:pPr marL="171450" indent="-171450">
              <a:buFont typeface="Arial" panose="020B0604020202020204" pitchFamily="34" charset="0"/>
              <a:buChar char="•"/>
            </a:pPr>
            <a:r>
              <a:rPr lang="de-DE" dirty="0"/>
              <a:t>At least </a:t>
            </a:r>
            <a:r>
              <a:rPr lang="de-DE" dirty="0" err="1"/>
              <a:t>try</a:t>
            </a:r>
            <a:r>
              <a:rPr lang="de-DE" dirty="0"/>
              <a:t> </a:t>
            </a:r>
            <a:r>
              <a:rPr lang="de-DE" dirty="0" err="1"/>
              <a:t>to</a:t>
            </a:r>
            <a:r>
              <a:rPr lang="de-DE" dirty="0"/>
              <a:t> </a:t>
            </a:r>
            <a:r>
              <a:rPr lang="de-DE" dirty="0" err="1"/>
              <a:t>quantify</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1214427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 and </a:t>
            </a:r>
            <a:r>
              <a:rPr lang="de-DE" dirty="0" err="1"/>
              <a:t>Emotionality</a:t>
            </a:r>
            <a:endParaRPr lang="de-DE" dirty="0"/>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17</a:t>
            </a:r>
          </a:p>
        </p:txBody>
      </p:sp>
    </p:spTree>
    <p:extLst>
      <p:ext uri="{BB962C8B-B14F-4D97-AF65-F5344CB8AC3E}">
        <p14:creationId xmlns:p14="http://schemas.microsoft.com/office/powerpoint/2010/main" val="63193198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17</a:t>
            </a:r>
          </a:p>
        </p:txBody>
      </p:sp>
    </p:spTree>
    <p:extLst>
      <p:ext uri="{BB962C8B-B14F-4D97-AF65-F5344CB8AC3E}">
        <p14:creationId xmlns:p14="http://schemas.microsoft.com/office/powerpoint/2010/main" val="4128868164"/>
      </p:ext>
    </p:extLst>
  </p:cSld>
  <p:clrMapOvr>
    <a:masterClrMapping/>
  </p:clrMapOvr>
  <p:extLst>
    <p:ext uri="{DCECCB84-F9BA-43D5-87BE-67443E8EF086}">
      <p15:sldGuideLst xmlns:p15="http://schemas.microsoft.com/office/powerpoint/2012/main">
        <p15:guide id="1" orient="horz" pos="1620">
          <p15:clr>
            <a:srgbClr val="FBAE40"/>
          </p15:clr>
        </p15:guide>
        <p15:guide id="2"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 id="2147483657" r:id="rId2"/>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13.png"/><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11.png"/><Relationship Id="rId5" Type="http://schemas.microsoft.com/office/2007/relationships/media" Target="../media/media3.wav"/><Relationship Id="rId10" Type="http://schemas.openxmlformats.org/officeDocument/2006/relationships/notesSlide" Target="../notesSlides/notesSlide10.xml"/><Relationship Id="rId4" Type="http://schemas.openxmlformats.org/officeDocument/2006/relationships/audio" Target="../media/media2.wav"/><Relationship Id="rId9"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The interplay of perceived naturalness and emotionality in voices</a:t>
            </a:r>
          </a:p>
          <a:p>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EPS Symposium, 12.04.2024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U</a:t>
            </a:r>
            <a:r>
              <a:rPr lang="en-US" sz="1500" dirty="0" err="1"/>
              <a:t>nwanted</a:t>
            </a:r>
            <a:r>
              <a:rPr lang="en-US" sz="1500" dirty="0"/>
              <a:t> interference by voice naturalness</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pic>
        <p:nvPicPr>
          <p:cNvPr id="4" name="Grafik 3">
            <a:extLst>
              <a:ext uri="{FF2B5EF4-FFF2-40B4-BE49-F238E27FC236}">
                <a16:creationId xmlns:a16="http://schemas.microsoft.com/office/drawing/2014/main" id="{7FAC3570-BDA9-B079-9571-930F24621C77}"/>
              </a:ext>
            </a:extLst>
          </p:cNvPr>
          <p:cNvPicPr>
            <a:picLocks noChangeAspect="1"/>
          </p:cNvPicPr>
          <p:nvPr/>
        </p:nvPicPr>
        <p:blipFill>
          <a:blip r:embed="rId11"/>
          <a:stretch>
            <a:fillRect/>
          </a:stretch>
        </p:blipFill>
        <p:spPr>
          <a:xfrm>
            <a:off x="340096" y="808319"/>
            <a:ext cx="4289874" cy="1656600"/>
          </a:xfrm>
          <a:prstGeom prst="rect">
            <a:avLst/>
          </a:prstGeom>
          <a:ln>
            <a:solidFill>
              <a:schemeClr val="tx1"/>
            </a:solidFill>
          </a:ln>
        </p:spPr>
      </p:pic>
      <p:sp>
        <p:nvSpPr>
          <p:cNvPr id="5" name="Rechteck: abgerundete Ecken 4">
            <a:extLst>
              <a:ext uri="{FF2B5EF4-FFF2-40B4-BE49-F238E27FC236}">
                <a16:creationId xmlns:a16="http://schemas.microsoft.com/office/drawing/2014/main" id="{1004D63B-F1A2-32DC-F22D-E9DDF28FB36F}"/>
              </a:ext>
            </a:extLst>
          </p:cNvPr>
          <p:cNvSpPr/>
          <p:nvPr/>
        </p:nvSpPr>
        <p:spPr>
          <a:xfrm>
            <a:off x="4762073" y="1441506"/>
            <a:ext cx="1059114" cy="1023413"/>
          </a:xfrm>
          <a:prstGeom prst="roundRect">
            <a:avLst>
              <a:gd name="adj" fmla="val 50000"/>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000" dirty="0" err="1">
                <a:solidFill>
                  <a:srgbClr val="002350"/>
                </a:solidFill>
              </a:rPr>
              <a:t>distraction</a:t>
            </a:r>
            <a:r>
              <a:rPr lang="de-DE" sz="1000" dirty="0">
                <a:solidFill>
                  <a:srgbClr val="002350"/>
                </a:solidFill>
              </a:rPr>
              <a:t> </a:t>
            </a:r>
            <a:r>
              <a:rPr lang="de-DE" sz="1000" dirty="0" err="1">
                <a:solidFill>
                  <a:srgbClr val="002350"/>
                </a:solidFill>
              </a:rPr>
              <a:t>from</a:t>
            </a:r>
            <a:r>
              <a:rPr lang="de-DE" sz="1000" dirty="0">
                <a:solidFill>
                  <a:srgbClr val="002350"/>
                </a:solidFill>
              </a:rPr>
              <a:t> </a:t>
            </a:r>
            <a:r>
              <a:rPr lang="de-DE" sz="1000" dirty="0" err="1">
                <a:solidFill>
                  <a:srgbClr val="002350"/>
                </a:solidFill>
              </a:rPr>
              <a:t>the</a:t>
            </a:r>
            <a:r>
              <a:rPr lang="de-DE" sz="1000" dirty="0">
                <a:solidFill>
                  <a:srgbClr val="002350"/>
                </a:solidFill>
              </a:rPr>
              <a:t> </a:t>
            </a:r>
            <a:r>
              <a:rPr lang="de-DE" sz="1000" dirty="0" err="1">
                <a:solidFill>
                  <a:srgbClr val="002350"/>
                </a:solidFill>
              </a:rPr>
              <a:t>task</a:t>
            </a:r>
            <a:endParaRPr lang="de-DE" sz="1000" dirty="0">
              <a:solidFill>
                <a:srgbClr val="002350"/>
              </a:solidFill>
            </a:endParaRPr>
          </a:p>
        </p:txBody>
      </p:sp>
      <p:sp>
        <p:nvSpPr>
          <p:cNvPr id="8" name="Rechteck: abgerundete Ecken 7">
            <a:extLst>
              <a:ext uri="{FF2B5EF4-FFF2-40B4-BE49-F238E27FC236}">
                <a16:creationId xmlns:a16="http://schemas.microsoft.com/office/drawing/2014/main" id="{F17E8DCB-CDDE-0A3B-0713-07D1FBE089FE}"/>
              </a:ext>
            </a:extLst>
          </p:cNvPr>
          <p:cNvSpPr/>
          <p:nvPr/>
        </p:nvSpPr>
        <p:spPr>
          <a:xfrm>
            <a:off x="5714806" y="1414287"/>
            <a:ext cx="1059114" cy="1023413"/>
          </a:xfrm>
          <a:prstGeom prst="roundRect">
            <a:avLst>
              <a:gd name="adj" fmla="val 50000"/>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000" dirty="0">
                <a:solidFill>
                  <a:srgbClr val="002350"/>
                </a:solidFill>
              </a:rPr>
              <a:t>potential </a:t>
            </a:r>
            <a:r>
              <a:rPr lang="de-DE" sz="1000" dirty="0" err="1">
                <a:solidFill>
                  <a:srgbClr val="002350"/>
                </a:solidFill>
              </a:rPr>
              <a:t>confound</a:t>
            </a:r>
            <a:endParaRPr lang="de-DE" sz="1000" dirty="0">
              <a:solidFill>
                <a:srgbClr val="002350"/>
              </a:solidFill>
            </a:endParaRPr>
          </a:p>
        </p:txBody>
      </p:sp>
      <p:sp>
        <p:nvSpPr>
          <p:cNvPr id="9" name="Rechteck: abgerundete Ecken 8">
            <a:extLst>
              <a:ext uri="{FF2B5EF4-FFF2-40B4-BE49-F238E27FC236}">
                <a16:creationId xmlns:a16="http://schemas.microsoft.com/office/drawing/2014/main" id="{64A50D0D-B03A-359E-5923-43B45DA1DE03}"/>
              </a:ext>
            </a:extLst>
          </p:cNvPr>
          <p:cNvSpPr/>
          <p:nvPr/>
        </p:nvSpPr>
        <p:spPr>
          <a:xfrm>
            <a:off x="5233880" y="695960"/>
            <a:ext cx="1059114" cy="1023413"/>
          </a:xfrm>
          <a:prstGeom prst="roundRect">
            <a:avLst>
              <a:gd name="adj" fmla="val 50000"/>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000" dirty="0" err="1">
                <a:solidFill>
                  <a:srgbClr val="002350"/>
                </a:solidFill>
              </a:rPr>
              <a:t>ecological</a:t>
            </a:r>
            <a:r>
              <a:rPr lang="de-DE" sz="1000" dirty="0">
                <a:solidFill>
                  <a:srgbClr val="002350"/>
                </a:solidFill>
              </a:rPr>
              <a:t> </a:t>
            </a:r>
            <a:r>
              <a:rPr lang="de-DE" sz="1000" dirty="0" err="1">
                <a:solidFill>
                  <a:srgbClr val="002350"/>
                </a:solidFill>
              </a:rPr>
              <a:t>validity</a:t>
            </a:r>
            <a:r>
              <a:rPr lang="de-DE" sz="1000" dirty="0">
                <a:solidFill>
                  <a:srgbClr val="002350"/>
                </a:solidFill>
              </a:rPr>
              <a:t> </a:t>
            </a:r>
            <a:r>
              <a:rPr lang="de-DE" sz="1000" dirty="0" err="1">
                <a:solidFill>
                  <a:srgbClr val="002350"/>
                </a:solidFill>
              </a:rPr>
              <a:t>of</a:t>
            </a:r>
            <a:r>
              <a:rPr lang="de-DE" sz="1000" dirty="0">
                <a:solidFill>
                  <a:srgbClr val="002350"/>
                </a:solidFill>
              </a:rPr>
              <a:t> </a:t>
            </a:r>
            <a:r>
              <a:rPr lang="de-DE" sz="1000" dirty="0" err="1">
                <a:solidFill>
                  <a:srgbClr val="002350"/>
                </a:solidFill>
              </a:rPr>
              <a:t>stimuli</a:t>
            </a:r>
            <a:endParaRPr lang="de-DE" sz="1000" dirty="0">
              <a:solidFill>
                <a:srgbClr val="002350"/>
              </a:solidFill>
            </a:endParaRPr>
          </a:p>
        </p:txBody>
      </p:sp>
      <p:pic>
        <p:nvPicPr>
          <p:cNvPr id="16" name="nm04_neu_w01_full_cTmg_NEUref_70dB">
            <a:hlinkClick r:id="" action="ppaction://media"/>
            <a:extLst>
              <a:ext uri="{FF2B5EF4-FFF2-40B4-BE49-F238E27FC236}">
                <a16:creationId xmlns:a16="http://schemas.microsoft.com/office/drawing/2014/main" id="{6A108BF4-9ADC-F0F4-815A-0A1F4945AE0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336612" y="3978554"/>
            <a:ext cx="385082" cy="385082"/>
          </a:xfrm>
          <a:prstGeom prst="rect">
            <a:avLst/>
          </a:prstGeom>
        </p:spPr>
      </p:pic>
      <p:pic>
        <p:nvPicPr>
          <p:cNvPr id="17" name="nm04_hap_w01_full_cTmg_NEUref_70dB">
            <a:hlinkClick r:id="" action="ppaction://media"/>
            <a:extLst>
              <a:ext uri="{FF2B5EF4-FFF2-40B4-BE49-F238E27FC236}">
                <a16:creationId xmlns:a16="http://schemas.microsoft.com/office/drawing/2014/main" id="{17A6EE79-F320-07AB-339B-28C227568D20}"/>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3301120" y="3978554"/>
            <a:ext cx="385082" cy="385082"/>
          </a:xfrm>
          <a:prstGeom prst="rect">
            <a:avLst/>
          </a:prstGeom>
        </p:spPr>
      </p:pic>
      <p:pic>
        <p:nvPicPr>
          <p:cNvPr id="18" name="nm04_hap_w01_tbr_cTmg_NEUref_70dB">
            <a:hlinkClick r:id="" action="ppaction://media"/>
            <a:extLst>
              <a:ext uri="{FF2B5EF4-FFF2-40B4-BE49-F238E27FC236}">
                <a16:creationId xmlns:a16="http://schemas.microsoft.com/office/drawing/2014/main" id="{463A0169-98A7-468D-F24F-9AF3E9666EE9}"/>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4791169" y="3992196"/>
            <a:ext cx="385082" cy="385082"/>
          </a:xfrm>
          <a:prstGeom prst="rect">
            <a:avLst/>
          </a:prstGeom>
        </p:spPr>
      </p:pic>
      <p:pic>
        <p:nvPicPr>
          <p:cNvPr id="19" name="nm04_hap_w01_f0_cTmg_NEUref_70dB">
            <a:hlinkClick r:id="" action="ppaction://media"/>
            <a:extLst>
              <a:ext uri="{FF2B5EF4-FFF2-40B4-BE49-F238E27FC236}">
                <a16:creationId xmlns:a16="http://schemas.microsoft.com/office/drawing/2014/main" id="{4A9E38B1-4AE7-865C-223C-A1E44E200534}"/>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3997477" y="3992196"/>
            <a:ext cx="385082" cy="385082"/>
          </a:xfrm>
          <a:prstGeom prst="rect">
            <a:avLst/>
          </a:prstGeom>
        </p:spPr>
      </p:pic>
      <p:pic>
        <p:nvPicPr>
          <p:cNvPr id="20" name="Grafik 19">
            <a:extLst>
              <a:ext uri="{FF2B5EF4-FFF2-40B4-BE49-F238E27FC236}">
                <a16:creationId xmlns:a16="http://schemas.microsoft.com/office/drawing/2014/main" id="{CB0617F6-ADBF-19E4-B102-49DDB362E1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84546" y="2678582"/>
            <a:ext cx="4049334" cy="1157198"/>
          </a:xfrm>
          <a:prstGeom prst="rect">
            <a:avLst/>
          </a:prstGeom>
        </p:spPr>
      </p:pic>
      <p:sp>
        <p:nvSpPr>
          <p:cNvPr id="14" name="Textfeld 13">
            <a:extLst>
              <a:ext uri="{FF2B5EF4-FFF2-40B4-BE49-F238E27FC236}">
                <a16:creationId xmlns:a16="http://schemas.microsoft.com/office/drawing/2014/main" id="{687D1563-8F72-4578-8489-ACAA294A6D35}"/>
              </a:ext>
            </a:extLst>
          </p:cNvPr>
          <p:cNvSpPr txBox="1"/>
          <p:nvPr/>
        </p:nvSpPr>
        <p:spPr>
          <a:xfrm>
            <a:off x="5271432" y="3257181"/>
            <a:ext cx="1586568" cy="400110"/>
          </a:xfrm>
          <a:prstGeom prst="rect">
            <a:avLst/>
          </a:prstGeom>
          <a:noFill/>
        </p:spPr>
        <p:txBody>
          <a:bodyPr wrap="square" rtlCol="0">
            <a:spAutoFit/>
          </a:bodyPr>
          <a:lstStyle/>
          <a:p>
            <a:pPr algn="ctr"/>
            <a:r>
              <a:rPr lang="en-US" sz="1000" i="1" dirty="0"/>
              <a:t>parameter-specific voice morphing</a:t>
            </a:r>
          </a:p>
        </p:txBody>
      </p:sp>
      <p:sp>
        <p:nvSpPr>
          <p:cNvPr id="15" name="Textfeld 14">
            <a:extLst>
              <a:ext uri="{FF2B5EF4-FFF2-40B4-BE49-F238E27FC236}">
                <a16:creationId xmlns:a16="http://schemas.microsoft.com/office/drawing/2014/main" id="{181A0600-0BE1-4534-A14E-E547627C0356}"/>
              </a:ext>
            </a:extLst>
          </p:cNvPr>
          <p:cNvSpPr txBox="1"/>
          <p:nvPr/>
        </p:nvSpPr>
        <p:spPr>
          <a:xfrm>
            <a:off x="262549" y="2437700"/>
            <a:ext cx="473206" cy="276999"/>
          </a:xfrm>
          <a:prstGeom prst="rect">
            <a:avLst/>
          </a:prstGeom>
          <a:noFill/>
        </p:spPr>
        <p:txBody>
          <a:bodyPr wrap="none" rtlCol="0">
            <a:spAutoFit/>
          </a:bodyPr>
          <a:lstStyle/>
          <a:p>
            <a:r>
              <a:rPr lang="en-US" sz="1200" dirty="0"/>
              <a:t>2021</a:t>
            </a:r>
          </a:p>
        </p:txBody>
      </p:sp>
    </p:spTree>
    <p:extLst>
      <p:ext uri="{BB962C8B-B14F-4D97-AF65-F5344CB8AC3E}">
        <p14:creationId xmlns:p14="http://schemas.microsoft.com/office/powerpoint/2010/main" val="6733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audio>
              <p:cMediaNode vol="80000">
                <p:cTn id="13" fill="hold" display="0">
                  <p:stCondLst>
                    <p:cond delay="indefinite"/>
                  </p:stCondLst>
                  <p:endCondLst>
                    <p:cond evt="onStopAudio" delay="0">
                      <p:tgtEl>
                        <p:sldTgt/>
                      </p:tgtEl>
                    </p:cond>
                  </p:endCondLst>
                </p:cTn>
                <p:tgtEl>
                  <p:spTgt spid="18"/>
                </p:tgtEl>
              </p:cMediaNode>
            </p:audio>
            <p:audio>
              <p:cMediaNode vol="80000">
                <p:cTn id="14" fill="hold" display="0">
                  <p:stCondLst>
                    <p:cond delay="indefinite"/>
                  </p:stCondLst>
                  <p:endCondLst>
                    <p:cond evt="onStopAudio" delay="0">
                      <p:tgtEl>
                        <p:sldTgt/>
                      </p:tgtEl>
                    </p:cond>
                  </p:endCondLst>
                </p:cTn>
                <p:tgtEl>
                  <p:spTgt spid="19"/>
                </p:tgtEl>
              </p:cMediaNode>
            </p:audio>
          </p:childTnLst>
        </p:cTn>
      </p:par>
    </p:tnLst>
    <p:bldLst>
      <p:bldP spid="5"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9">
            <a:extLst>
              <a:ext uri="{FF2B5EF4-FFF2-40B4-BE49-F238E27FC236}">
                <a16:creationId xmlns:a16="http://schemas.microsoft.com/office/drawing/2014/main" id="{86D11335-F57A-4960-9D91-22D011F9DF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2BBF6CAB-08B8-4314-A619-0377B3868FF0}"/>
              </a:ext>
            </a:extLst>
          </p:cNvPr>
          <p:cNvSpPr txBox="1"/>
          <p:nvPr/>
        </p:nvSpPr>
        <p:spPr>
          <a:xfrm>
            <a:off x="338269" y="440204"/>
            <a:ext cx="4650926" cy="272450"/>
          </a:xfrm>
          <a:prstGeom prst="rect">
            <a:avLst/>
          </a:prstGeom>
          <a:noFill/>
        </p:spPr>
        <p:txBody>
          <a:bodyPr wrap="square" lIns="0" tIns="0" rIns="0" bIns="0" rtlCol="0">
            <a:noAutofit/>
          </a:bodyPr>
          <a:lstStyle/>
          <a:p>
            <a:r>
              <a:rPr lang="de-DE" sz="1500" dirty="0"/>
              <a:t>Rating Study:</a:t>
            </a:r>
          </a:p>
        </p:txBody>
      </p:sp>
      <p:sp>
        <p:nvSpPr>
          <p:cNvPr id="8" name="Textfeld 7">
            <a:extLst>
              <a:ext uri="{FF2B5EF4-FFF2-40B4-BE49-F238E27FC236}">
                <a16:creationId xmlns:a16="http://schemas.microsoft.com/office/drawing/2014/main" id="{0E6BB7BE-B683-4887-BC5C-050DA6C88B37}"/>
              </a:ext>
            </a:extLst>
          </p:cNvPr>
          <p:cNvSpPr txBox="1"/>
          <p:nvPr/>
        </p:nvSpPr>
        <p:spPr>
          <a:xfrm>
            <a:off x="574766" y="3195600"/>
            <a:ext cx="2969420" cy="1007446"/>
          </a:xfrm>
          <a:prstGeom prst="rect">
            <a:avLst/>
          </a:prstGeom>
          <a:noFill/>
        </p:spPr>
        <p:txBody>
          <a:bodyPr wrap="square" lIns="0" tIns="0" rIns="0" bIns="0" rtlCol="0">
            <a:noAutofit/>
          </a:bodyPr>
          <a:lstStyle/>
          <a:p>
            <a:pPr defTabSz="340136">
              <a:lnSpc>
                <a:spcPct val="150000"/>
              </a:lnSpc>
              <a:buClr>
                <a:schemeClr val="accent1"/>
              </a:buClr>
              <a:defRPr/>
            </a:pPr>
            <a:r>
              <a:rPr lang="en-US" sz="800" i="1" dirty="0"/>
              <a:t>Stimuli:</a:t>
            </a:r>
          </a:p>
          <a:p>
            <a:pPr defTabSz="340136">
              <a:lnSpc>
                <a:spcPct val="150000"/>
              </a:lnSpc>
              <a:buClr>
                <a:schemeClr val="accent1"/>
              </a:buClr>
              <a:defRPr/>
            </a:pPr>
            <a:r>
              <a:rPr lang="en-US" sz="800" dirty="0"/>
              <a:t>8 (speakers) x 3 (pseudowords) x 4 (emotions) x 3 (morphing conditions) x 2 reference types + 48 reference (8 speakers x 3 pseudowords x 2 reference types) = 624 stimuli; split between-subject per pseudoword</a:t>
            </a:r>
          </a:p>
          <a:p>
            <a:pPr defTabSz="340136">
              <a:lnSpc>
                <a:spcPct val="150000"/>
              </a:lnSpc>
              <a:buClr>
                <a:schemeClr val="accent1"/>
              </a:buClr>
              <a:defRPr/>
            </a:pPr>
            <a:endParaRPr lang="de-DE" sz="1100" dirty="0">
              <a:solidFill>
                <a:srgbClr val="002350"/>
              </a:solidFill>
            </a:endParaRPr>
          </a:p>
        </p:txBody>
      </p:sp>
      <p:sp>
        <p:nvSpPr>
          <p:cNvPr id="9" name="Textfeld 8">
            <a:extLst>
              <a:ext uri="{FF2B5EF4-FFF2-40B4-BE49-F238E27FC236}">
                <a16:creationId xmlns:a16="http://schemas.microsoft.com/office/drawing/2014/main" id="{33E026E1-B8AA-4FB5-847B-ECD77B06CFAF}"/>
              </a:ext>
            </a:extLst>
          </p:cNvPr>
          <p:cNvSpPr txBox="1"/>
          <p:nvPr/>
        </p:nvSpPr>
        <p:spPr>
          <a:xfrm>
            <a:off x="3747815" y="3189589"/>
            <a:ext cx="2969420" cy="1007446"/>
          </a:xfrm>
          <a:prstGeom prst="rect">
            <a:avLst/>
          </a:prstGeom>
          <a:noFill/>
        </p:spPr>
        <p:txBody>
          <a:bodyPr wrap="square" lIns="0" tIns="0" rIns="0" bIns="0" rtlCol="0">
            <a:noAutofit/>
          </a:bodyPr>
          <a:lstStyle/>
          <a:p>
            <a:pPr defTabSz="340136">
              <a:lnSpc>
                <a:spcPct val="150000"/>
              </a:lnSpc>
              <a:buClr>
                <a:schemeClr val="accent1"/>
              </a:buClr>
              <a:defRPr/>
            </a:pPr>
            <a:r>
              <a:rPr lang="en-US" sz="800" i="1" dirty="0"/>
              <a:t>Sample: </a:t>
            </a:r>
          </a:p>
          <a:p>
            <a:pPr defTabSz="340136">
              <a:lnSpc>
                <a:spcPct val="150000"/>
              </a:lnSpc>
              <a:buClr>
                <a:schemeClr val="accent1"/>
              </a:buClr>
              <a:defRPr/>
            </a:pPr>
            <a:r>
              <a:rPr lang="en-US" sz="800" dirty="0"/>
              <a:t>51 participants, 40 females, 11 males, </a:t>
            </a:r>
          </a:p>
          <a:p>
            <a:pPr defTabSz="340136">
              <a:lnSpc>
                <a:spcPct val="150000"/>
              </a:lnSpc>
              <a:buClr>
                <a:schemeClr val="accent1"/>
              </a:buClr>
              <a:defRPr/>
            </a:pPr>
            <a:r>
              <a:rPr lang="en-US" sz="800" dirty="0"/>
              <a:t>aged 19 to 31 years [M = 21.49; </a:t>
            </a:r>
            <a:r>
              <a:rPr lang="en-US" sz="800" dirty="0" err="1"/>
              <a:t>Mdn</a:t>
            </a:r>
            <a:r>
              <a:rPr lang="en-US" sz="800" dirty="0"/>
              <a:t> = 21; SD = 2.64], </a:t>
            </a:r>
          </a:p>
          <a:p>
            <a:pPr defTabSz="340136">
              <a:lnSpc>
                <a:spcPct val="150000"/>
              </a:lnSpc>
              <a:buClr>
                <a:schemeClr val="accent1"/>
              </a:buClr>
              <a:defRPr/>
            </a:pPr>
            <a:r>
              <a:rPr lang="en-US" sz="800" dirty="0"/>
              <a:t>with 16/18/17 per pseudoword</a:t>
            </a:r>
            <a:endParaRPr lang="de-DE" sz="800" dirty="0">
              <a:solidFill>
                <a:srgbClr val="002350"/>
              </a:solidFill>
            </a:endParaRPr>
          </a:p>
        </p:txBody>
      </p:sp>
      <p:pic>
        <p:nvPicPr>
          <p:cNvPr id="6" name="Grafik 5">
            <a:extLst>
              <a:ext uri="{FF2B5EF4-FFF2-40B4-BE49-F238E27FC236}">
                <a16:creationId xmlns:a16="http://schemas.microsoft.com/office/drawing/2014/main" id="{9FD81D4F-A9FE-4A17-A6F8-BD4A5B9B8E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4766" y="1169525"/>
            <a:ext cx="2482758" cy="1862068"/>
          </a:xfrm>
          <a:prstGeom prst="rect">
            <a:avLst/>
          </a:prstGeom>
        </p:spPr>
      </p:pic>
      <p:pic>
        <p:nvPicPr>
          <p:cNvPr id="11" name="Grafik 10">
            <a:extLst>
              <a:ext uri="{FF2B5EF4-FFF2-40B4-BE49-F238E27FC236}">
                <a16:creationId xmlns:a16="http://schemas.microsoft.com/office/drawing/2014/main" id="{3B23BB18-51E1-461C-BDD5-ABEEAE6A814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747815" y="1169523"/>
            <a:ext cx="2482760" cy="1862070"/>
          </a:xfrm>
          <a:prstGeom prst="rect">
            <a:avLst/>
          </a:prstGeom>
        </p:spPr>
      </p:pic>
    </p:spTree>
    <p:extLst>
      <p:ext uri="{BB962C8B-B14F-4D97-AF65-F5344CB8AC3E}">
        <p14:creationId xmlns:p14="http://schemas.microsoft.com/office/powerpoint/2010/main" val="398505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9">
            <a:extLst>
              <a:ext uri="{FF2B5EF4-FFF2-40B4-BE49-F238E27FC236}">
                <a16:creationId xmlns:a16="http://schemas.microsoft.com/office/drawing/2014/main" id="{86D11335-F57A-4960-9D91-22D011F9DF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2BBF6CAB-08B8-4314-A619-0377B3868FF0}"/>
              </a:ext>
            </a:extLst>
          </p:cNvPr>
          <p:cNvSpPr txBox="1"/>
          <p:nvPr/>
        </p:nvSpPr>
        <p:spPr>
          <a:xfrm>
            <a:off x="338269" y="440204"/>
            <a:ext cx="5983950" cy="272450"/>
          </a:xfrm>
          <a:prstGeom prst="rect">
            <a:avLst/>
          </a:prstGeom>
          <a:noFill/>
        </p:spPr>
        <p:txBody>
          <a:bodyPr wrap="square" lIns="0" tIns="0" rIns="0" bIns="0" rtlCol="0">
            <a:noAutofit/>
          </a:bodyPr>
          <a:lstStyle/>
          <a:p>
            <a:r>
              <a:rPr lang="en-US" sz="1600" dirty="0">
                <a:solidFill>
                  <a:srgbClr val="002350"/>
                </a:solidFill>
              </a:rPr>
              <a:t>Result 1: Voice morphing affects voice naturalness</a:t>
            </a:r>
          </a:p>
          <a:p>
            <a:endParaRPr lang="de-DE" sz="1500" dirty="0"/>
          </a:p>
        </p:txBody>
      </p:sp>
      <p:pic>
        <p:nvPicPr>
          <p:cNvPr id="6" name="Grafik 5">
            <a:extLst>
              <a:ext uri="{FF2B5EF4-FFF2-40B4-BE49-F238E27FC236}">
                <a16:creationId xmlns:a16="http://schemas.microsoft.com/office/drawing/2014/main" id="{6757F730-0230-47E3-9E53-E11674E545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83" y="3438282"/>
            <a:ext cx="3170061" cy="905924"/>
          </a:xfrm>
          <a:prstGeom prst="rect">
            <a:avLst/>
          </a:prstGeom>
        </p:spPr>
      </p:pic>
      <p:pic>
        <p:nvPicPr>
          <p:cNvPr id="3" name="Grafik 2">
            <a:extLst>
              <a:ext uri="{FF2B5EF4-FFF2-40B4-BE49-F238E27FC236}">
                <a16:creationId xmlns:a16="http://schemas.microsoft.com/office/drawing/2014/main" id="{2917232E-C986-4B56-8CCF-4D8C029BD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8013" y="3438282"/>
            <a:ext cx="3177054" cy="905924"/>
          </a:xfrm>
          <a:prstGeom prst="rect">
            <a:avLst/>
          </a:prstGeom>
        </p:spPr>
      </p:pic>
      <p:pic>
        <p:nvPicPr>
          <p:cNvPr id="11" name="Grafik 10">
            <a:extLst>
              <a:ext uri="{FF2B5EF4-FFF2-40B4-BE49-F238E27FC236}">
                <a16:creationId xmlns:a16="http://schemas.microsoft.com/office/drawing/2014/main" id="{58A86B3F-9CF2-44AC-BA5A-E28BC5F0DF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183" y="986295"/>
            <a:ext cx="3247425" cy="2164950"/>
          </a:xfrm>
          <a:prstGeom prst="rect">
            <a:avLst/>
          </a:prstGeom>
        </p:spPr>
      </p:pic>
      <p:pic>
        <p:nvPicPr>
          <p:cNvPr id="13" name="Grafik 12">
            <a:extLst>
              <a:ext uri="{FF2B5EF4-FFF2-40B4-BE49-F238E27FC236}">
                <a16:creationId xmlns:a16="http://schemas.microsoft.com/office/drawing/2014/main" id="{96076108-BA28-4B6F-BAE2-6D77DAF399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2847" y="986295"/>
            <a:ext cx="3247425" cy="2164950"/>
          </a:xfrm>
          <a:prstGeom prst="rect">
            <a:avLst/>
          </a:prstGeom>
        </p:spPr>
      </p:pic>
      <p:pic>
        <p:nvPicPr>
          <p:cNvPr id="15" name="Grafik 14">
            <a:extLst>
              <a:ext uri="{FF2B5EF4-FFF2-40B4-BE49-F238E27FC236}">
                <a16:creationId xmlns:a16="http://schemas.microsoft.com/office/drawing/2014/main" id="{6F570140-8932-490C-B2DE-953D3EDD8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8883" y="172399"/>
            <a:ext cx="1115678" cy="813896"/>
          </a:xfrm>
          <a:prstGeom prst="rect">
            <a:avLst/>
          </a:prstGeom>
        </p:spPr>
      </p:pic>
      <p:sp>
        <p:nvSpPr>
          <p:cNvPr id="2" name="Textfeld 1">
            <a:extLst>
              <a:ext uri="{FF2B5EF4-FFF2-40B4-BE49-F238E27FC236}">
                <a16:creationId xmlns:a16="http://schemas.microsoft.com/office/drawing/2014/main" id="{9DC4CD77-D3A6-F958-F58F-B8516DE9B668}"/>
              </a:ext>
            </a:extLst>
          </p:cNvPr>
          <p:cNvSpPr txBox="1"/>
          <p:nvPr/>
        </p:nvSpPr>
        <p:spPr>
          <a:xfrm>
            <a:off x="2284139" y="1044230"/>
            <a:ext cx="1061473" cy="507831"/>
          </a:xfrm>
          <a:prstGeom prst="rect">
            <a:avLst/>
          </a:prstGeom>
          <a:solidFill>
            <a:srgbClr val="AAC1A9"/>
          </a:solidFill>
        </p:spPr>
        <p:txBody>
          <a:bodyPr wrap="square" rtlCol="0">
            <a:spAutoFit/>
          </a:bodyPr>
          <a:lstStyle/>
          <a:p>
            <a:pPr algn="ctr"/>
            <a:r>
              <a:rPr lang="de-DE" sz="900" dirty="0"/>
              <a:t>F0/Timbre and </a:t>
            </a:r>
            <a:r>
              <a:rPr lang="de-DE" sz="900" dirty="0" err="1"/>
              <a:t>naturalness</a:t>
            </a:r>
            <a:r>
              <a:rPr lang="de-DE" sz="900" dirty="0"/>
              <a:t> </a:t>
            </a:r>
            <a:r>
              <a:rPr lang="de-DE" sz="900" dirty="0" err="1"/>
              <a:t>confounded</a:t>
            </a:r>
            <a:endParaRPr lang="en-US" sz="900" dirty="0"/>
          </a:p>
        </p:txBody>
      </p:sp>
      <p:sp>
        <p:nvSpPr>
          <p:cNvPr id="18" name="Textfeld 17">
            <a:extLst>
              <a:ext uri="{FF2B5EF4-FFF2-40B4-BE49-F238E27FC236}">
                <a16:creationId xmlns:a16="http://schemas.microsoft.com/office/drawing/2014/main" id="{38DE9D60-0B2F-5853-9529-FFC0392421D6}"/>
              </a:ext>
            </a:extLst>
          </p:cNvPr>
          <p:cNvSpPr txBox="1"/>
          <p:nvPr/>
        </p:nvSpPr>
        <p:spPr>
          <a:xfrm>
            <a:off x="5584403" y="1038132"/>
            <a:ext cx="1061473" cy="507831"/>
          </a:xfrm>
          <a:prstGeom prst="rect">
            <a:avLst/>
          </a:prstGeom>
          <a:solidFill>
            <a:srgbClr val="BB9D65"/>
          </a:solidFill>
        </p:spPr>
        <p:txBody>
          <a:bodyPr wrap="square" rtlCol="0">
            <a:spAutoFit/>
          </a:bodyPr>
          <a:lstStyle/>
          <a:p>
            <a:pPr algn="ctr"/>
            <a:r>
              <a:rPr lang="de-DE" sz="900" dirty="0"/>
              <a:t>F0/Timbre and </a:t>
            </a:r>
            <a:r>
              <a:rPr lang="de-DE" sz="900" dirty="0" err="1"/>
              <a:t>naturalness</a:t>
            </a:r>
            <a:r>
              <a:rPr lang="de-DE" sz="900" dirty="0"/>
              <a:t> NOT </a:t>
            </a:r>
            <a:r>
              <a:rPr lang="de-DE" sz="900" dirty="0" err="1"/>
              <a:t>confounded</a:t>
            </a:r>
            <a:endParaRPr lang="en-US" sz="900" dirty="0"/>
          </a:p>
        </p:txBody>
      </p:sp>
    </p:spTree>
    <p:extLst>
      <p:ext uri="{BB962C8B-B14F-4D97-AF65-F5344CB8AC3E}">
        <p14:creationId xmlns:p14="http://schemas.microsoft.com/office/powerpoint/2010/main" val="282414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9">
            <a:extLst>
              <a:ext uri="{FF2B5EF4-FFF2-40B4-BE49-F238E27FC236}">
                <a16:creationId xmlns:a16="http://schemas.microsoft.com/office/drawing/2014/main" id="{86D11335-F57A-4960-9D91-22D011F9DF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2BBF6CAB-08B8-4314-A619-0377B3868FF0}"/>
              </a:ext>
            </a:extLst>
          </p:cNvPr>
          <p:cNvSpPr txBox="1"/>
          <p:nvPr/>
        </p:nvSpPr>
        <p:spPr>
          <a:xfrm>
            <a:off x="338269" y="440204"/>
            <a:ext cx="4650926" cy="272450"/>
          </a:xfrm>
          <a:prstGeom prst="rect">
            <a:avLst/>
          </a:prstGeom>
          <a:noFill/>
        </p:spPr>
        <p:txBody>
          <a:bodyPr wrap="square" lIns="0" tIns="0" rIns="0" bIns="0" rtlCol="0">
            <a:noAutofit/>
          </a:bodyPr>
          <a:lstStyle/>
          <a:p>
            <a:r>
              <a:rPr lang="en-US" sz="1400" dirty="0">
                <a:solidFill>
                  <a:srgbClr val="002350"/>
                </a:solidFill>
              </a:rPr>
              <a:t>Result 2: </a:t>
            </a:r>
            <a:r>
              <a:rPr lang="de-DE" sz="1500" dirty="0" err="1"/>
              <a:t>No</a:t>
            </a:r>
            <a:r>
              <a:rPr lang="de-DE" sz="1500" dirty="0"/>
              <a:t> </a:t>
            </a:r>
            <a:r>
              <a:rPr lang="de-DE" sz="1500" dirty="0" err="1"/>
              <a:t>relationship</a:t>
            </a:r>
            <a:r>
              <a:rPr lang="de-DE" sz="1500" dirty="0"/>
              <a:t> </a:t>
            </a:r>
            <a:r>
              <a:rPr lang="de-DE" sz="1500" dirty="0" err="1"/>
              <a:t>between</a:t>
            </a:r>
            <a:r>
              <a:rPr lang="de-DE" sz="1500" dirty="0"/>
              <a:t> Naturalness and </a:t>
            </a:r>
            <a:r>
              <a:rPr lang="de-DE" sz="1500" dirty="0" err="1"/>
              <a:t>Emotionality</a:t>
            </a:r>
            <a:endParaRPr lang="de-DE" sz="1500" dirty="0"/>
          </a:p>
        </p:txBody>
      </p:sp>
      <p:sp>
        <p:nvSpPr>
          <p:cNvPr id="2" name="Textfeld 1">
            <a:extLst>
              <a:ext uri="{FF2B5EF4-FFF2-40B4-BE49-F238E27FC236}">
                <a16:creationId xmlns:a16="http://schemas.microsoft.com/office/drawing/2014/main" id="{320181B8-022C-498A-8E12-C170046E0817}"/>
              </a:ext>
            </a:extLst>
          </p:cNvPr>
          <p:cNvSpPr txBox="1"/>
          <p:nvPr/>
        </p:nvSpPr>
        <p:spPr>
          <a:xfrm>
            <a:off x="685799" y="892454"/>
            <a:ext cx="5927141" cy="276999"/>
          </a:xfrm>
          <a:prstGeom prst="rect">
            <a:avLst/>
          </a:prstGeom>
          <a:noFill/>
        </p:spPr>
        <p:txBody>
          <a:bodyPr wrap="square" rtlCol="0">
            <a:spAutoFit/>
          </a:bodyPr>
          <a:lstStyle/>
          <a:p>
            <a:r>
              <a:rPr lang="en-US" sz="1200" i="1" dirty="0"/>
              <a:t>Mean ratings of perceived naturalness, emotionality (A), and emotional intensity (B). </a:t>
            </a:r>
            <a:endParaRPr lang="de-DE" sz="1200" i="1" dirty="0"/>
          </a:p>
        </p:txBody>
      </p:sp>
      <p:pic>
        <p:nvPicPr>
          <p:cNvPr id="9" name="Grafik 8">
            <a:extLst>
              <a:ext uri="{FF2B5EF4-FFF2-40B4-BE49-F238E27FC236}">
                <a16:creationId xmlns:a16="http://schemas.microsoft.com/office/drawing/2014/main" id="{7031278A-2FE6-453E-AD95-29B59BFFD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52450" y="1133475"/>
            <a:ext cx="5753100" cy="2876549"/>
          </a:xfrm>
          <a:prstGeom prst="rect">
            <a:avLst/>
          </a:prstGeom>
          <a:noFill/>
          <a:ln>
            <a:noFill/>
          </a:ln>
        </p:spPr>
      </p:pic>
      <p:sp>
        <p:nvSpPr>
          <p:cNvPr id="3" name="Rechteck 2">
            <a:extLst>
              <a:ext uri="{FF2B5EF4-FFF2-40B4-BE49-F238E27FC236}">
                <a16:creationId xmlns:a16="http://schemas.microsoft.com/office/drawing/2014/main" id="{B201CD5F-B289-4CEA-A948-F5B2C26D33F7}"/>
              </a:ext>
            </a:extLst>
          </p:cNvPr>
          <p:cNvSpPr/>
          <p:nvPr/>
        </p:nvSpPr>
        <p:spPr>
          <a:xfrm>
            <a:off x="4966143" y="4323123"/>
            <a:ext cx="1981633" cy="215444"/>
          </a:xfrm>
          <a:prstGeom prst="rect">
            <a:avLst/>
          </a:prstGeom>
        </p:spPr>
        <p:txBody>
          <a:bodyPr wrap="none">
            <a:spAutoFit/>
          </a:bodyPr>
          <a:lstStyle/>
          <a:p>
            <a:r>
              <a:rPr lang="en-US" sz="800" dirty="0"/>
              <a:t>[Nussbaum et al. 2023, Cognition and Emotion]</a:t>
            </a:r>
            <a:endParaRPr lang="de-DE" sz="800" dirty="0"/>
          </a:p>
        </p:txBody>
      </p:sp>
    </p:spTree>
    <p:extLst>
      <p:ext uri="{BB962C8B-B14F-4D97-AF65-F5344CB8AC3E}">
        <p14:creationId xmlns:p14="http://schemas.microsoft.com/office/powerpoint/2010/main" val="411317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Diagramm, Zahl enthält.&#10;&#10;Automatisch generierte Beschreibung">
            <a:extLst>
              <a:ext uri="{FF2B5EF4-FFF2-40B4-BE49-F238E27FC236}">
                <a16:creationId xmlns:a16="http://schemas.microsoft.com/office/drawing/2014/main" id="{122C5624-09AA-DA6A-C52D-AEA0E128B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6" y="744728"/>
            <a:ext cx="5588542" cy="1862847"/>
          </a:xfrm>
          <a:prstGeom prst="rect">
            <a:avLst/>
          </a:prstGeom>
        </p:spPr>
      </p:pic>
      <p:pic>
        <p:nvPicPr>
          <p:cNvPr id="5" name="Grafik 4">
            <a:extLst>
              <a:ext uri="{FF2B5EF4-FFF2-40B4-BE49-F238E27FC236}">
                <a16:creationId xmlns:a16="http://schemas.microsoft.com/office/drawing/2014/main" id="{A86E32AB-E41B-C7F5-EADB-F4A7AB2C7CB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40097" y="2637064"/>
            <a:ext cx="5588541" cy="1862847"/>
          </a:xfrm>
          <a:prstGeom prst="rect">
            <a:avLst/>
          </a:prstGeom>
        </p:spPr>
      </p:pic>
      <p:cxnSp>
        <p:nvCxnSpPr>
          <p:cNvPr id="7" name="Gerade Verbindung 9">
            <a:extLst>
              <a:ext uri="{FF2B5EF4-FFF2-40B4-BE49-F238E27FC236}">
                <a16:creationId xmlns:a16="http://schemas.microsoft.com/office/drawing/2014/main" id="{7D292001-C8C2-5D53-A1B0-7B8787E3ED0A}"/>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4291196B-8858-70A4-DBCF-959105C5F354}"/>
              </a:ext>
            </a:extLst>
          </p:cNvPr>
          <p:cNvSpPr txBox="1"/>
          <p:nvPr/>
        </p:nvSpPr>
        <p:spPr>
          <a:xfrm>
            <a:off x="338269" y="440204"/>
            <a:ext cx="4650926" cy="272450"/>
          </a:xfrm>
          <a:prstGeom prst="rect">
            <a:avLst/>
          </a:prstGeom>
          <a:noFill/>
        </p:spPr>
        <p:txBody>
          <a:bodyPr wrap="square" lIns="0" tIns="0" rIns="0" bIns="0" rtlCol="0">
            <a:noAutofit/>
          </a:bodyPr>
          <a:lstStyle/>
          <a:p>
            <a:r>
              <a:rPr lang="en-US" sz="1600" dirty="0" err="1">
                <a:solidFill>
                  <a:schemeClr val="tx2"/>
                </a:solidFill>
              </a:rPr>
              <a:t>Nauralness</a:t>
            </a:r>
            <a:r>
              <a:rPr lang="en-US" sz="1600" dirty="0">
                <a:solidFill>
                  <a:schemeClr val="tx2"/>
                </a:solidFill>
              </a:rPr>
              <a:t> my affect emotion recognition performance</a:t>
            </a:r>
          </a:p>
        </p:txBody>
      </p:sp>
      <p:sp>
        <p:nvSpPr>
          <p:cNvPr id="2" name="Ellipse 1">
            <a:extLst>
              <a:ext uri="{FF2B5EF4-FFF2-40B4-BE49-F238E27FC236}">
                <a16:creationId xmlns:a16="http://schemas.microsoft.com/office/drawing/2014/main" id="{B7316375-833E-4445-E23A-E886C90EC97F}"/>
              </a:ext>
            </a:extLst>
          </p:cNvPr>
          <p:cNvSpPr/>
          <p:nvPr/>
        </p:nvSpPr>
        <p:spPr>
          <a:xfrm>
            <a:off x="2440415" y="1613090"/>
            <a:ext cx="717601" cy="5202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87DB65C2-B134-42CB-51C6-2A254D664A5C}"/>
              </a:ext>
            </a:extLst>
          </p:cNvPr>
          <p:cNvSpPr/>
          <p:nvPr/>
        </p:nvSpPr>
        <p:spPr>
          <a:xfrm>
            <a:off x="2440415" y="3365328"/>
            <a:ext cx="717601" cy="5202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a:extLst>
              <a:ext uri="{FF2B5EF4-FFF2-40B4-BE49-F238E27FC236}">
                <a16:creationId xmlns:a16="http://schemas.microsoft.com/office/drawing/2014/main" id="{286F0F8F-6595-9DEF-43D6-D5558656F54C}"/>
              </a:ext>
            </a:extLst>
          </p:cNvPr>
          <p:cNvSpPr/>
          <p:nvPr/>
        </p:nvSpPr>
        <p:spPr>
          <a:xfrm>
            <a:off x="5083767" y="1245228"/>
            <a:ext cx="717601" cy="5202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EBC40AF3-2837-B15F-AAE8-451C85584B8A}"/>
              </a:ext>
            </a:extLst>
          </p:cNvPr>
          <p:cNvSpPr/>
          <p:nvPr/>
        </p:nvSpPr>
        <p:spPr>
          <a:xfrm>
            <a:off x="5107416" y="3155124"/>
            <a:ext cx="717601" cy="5202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59E43633-EBB4-7B8F-33A7-A0DA4A1E42EC}"/>
              </a:ext>
            </a:extLst>
          </p:cNvPr>
          <p:cNvSpPr txBox="1"/>
          <p:nvPr/>
        </p:nvSpPr>
        <p:spPr>
          <a:xfrm>
            <a:off x="5928638" y="760022"/>
            <a:ext cx="870833" cy="507831"/>
          </a:xfrm>
          <a:prstGeom prst="rect">
            <a:avLst/>
          </a:prstGeom>
          <a:solidFill>
            <a:srgbClr val="AAC1A9"/>
          </a:solidFill>
        </p:spPr>
        <p:txBody>
          <a:bodyPr wrap="square" rtlCol="0">
            <a:spAutoFit/>
          </a:bodyPr>
          <a:lstStyle/>
          <a:p>
            <a:pPr algn="ctr"/>
            <a:r>
              <a:rPr lang="de-DE" sz="900" dirty="0"/>
              <a:t>F0/Timbre and </a:t>
            </a:r>
            <a:r>
              <a:rPr lang="de-DE" sz="900" dirty="0" err="1"/>
              <a:t>naturalness</a:t>
            </a:r>
            <a:r>
              <a:rPr lang="de-DE" sz="900" dirty="0"/>
              <a:t> </a:t>
            </a:r>
            <a:r>
              <a:rPr lang="de-DE" sz="900" dirty="0" err="1"/>
              <a:t>confounded</a:t>
            </a:r>
            <a:endParaRPr lang="en-US" sz="900" dirty="0"/>
          </a:p>
        </p:txBody>
      </p:sp>
      <p:sp>
        <p:nvSpPr>
          <p:cNvPr id="12" name="Textfeld 11">
            <a:extLst>
              <a:ext uri="{FF2B5EF4-FFF2-40B4-BE49-F238E27FC236}">
                <a16:creationId xmlns:a16="http://schemas.microsoft.com/office/drawing/2014/main" id="{500EFDF4-0D01-4380-1058-52B155E90FE4}"/>
              </a:ext>
            </a:extLst>
          </p:cNvPr>
          <p:cNvSpPr txBox="1"/>
          <p:nvPr/>
        </p:nvSpPr>
        <p:spPr>
          <a:xfrm>
            <a:off x="5948937" y="2671141"/>
            <a:ext cx="870833" cy="646331"/>
          </a:xfrm>
          <a:prstGeom prst="rect">
            <a:avLst/>
          </a:prstGeom>
          <a:solidFill>
            <a:srgbClr val="BB9D65"/>
          </a:solidFill>
        </p:spPr>
        <p:txBody>
          <a:bodyPr wrap="square" rtlCol="0">
            <a:spAutoFit/>
          </a:bodyPr>
          <a:lstStyle/>
          <a:p>
            <a:pPr algn="ctr"/>
            <a:r>
              <a:rPr lang="de-DE" sz="900" dirty="0"/>
              <a:t>F0/Timbre and </a:t>
            </a:r>
            <a:r>
              <a:rPr lang="de-DE" sz="900" dirty="0" err="1"/>
              <a:t>naturalness</a:t>
            </a:r>
            <a:r>
              <a:rPr lang="de-DE" sz="900" dirty="0"/>
              <a:t> NOT </a:t>
            </a:r>
            <a:r>
              <a:rPr lang="de-DE" sz="900" dirty="0" err="1"/>
              <a:t>confounded</a:t>
            </a:r>
            <a:endParaRPr lang="en-US" sz="900" dirty="0"/>
          </a:p>
        </p:txBody>
      </p:sp>
      <p:sp>
        <p:nvSpPr>
          <p:cNvPr id="14" name="Rechteck 13">
            <a:extLst>
              <a:ext uri="{FF2B5EF4-FFF2-40B4-BE49-F238E27FC236}">
                <a16:creationId xmlns:a16="http://schemas.microsoft.com/office/drawing/2014/main" id="{29A120B9-543E-4A53-BFD3-390F696D8432}"/>
              </a:ext>
            </a:extLst>
          </p:cNvPr>
          <p:cNvSpPr/>
          <p:nvPr/>
        </p:nvSpPr>
        <p:spPr>
          <a:xfrm>
            <a:off x="5902935" y="1268979"/>
            <a:ext cx="916835" cy="338554"/>
          </a:xfrm>
          <a:prstGeom prst="rect">
            <a:avLst/>
          </a:prstGeom>
        </p:spPr>
        <p:txBody>
          <a:bodyPr wrap="square">
            <a:spAutoFit/>
          </a:bodyPr>
          <a:lstStyle/>
          <a:p>
            <a:pPr algn="r"/>
            <a:r>
              <a:rPr lang="en-US" sz="800" dirty="0"/>
              <a:t>[Nussbaum et al. 2022, SCAN]</a:t>
            </a:r>
            <a:endParaRPr lang="de-DE" sz="800" dirty="0"/>
          </a:p>
        </p:txBody>
      </p:sp>
      <p:sp>
        <p:nvSpPr>
          <p:cNvPr id="15" name="Rechteck 14">
            <a:extLst>
              <a:ext uri="{FF2B5EF4-FFF2-40B4-BE49-F238E27FC236}">
                <a16:creationId xmlns:a16="http://schemas.microsoft.com/office/drawing/2014/main" id="{CD05FAF5-FDF7-4850-99F6-AB180DBE43CC}"/>
              </a:ext>
            </a:extLst>
          </p:cNvPr>
          <p:cNvSpPr/>
          <p:nvPr/>
        </p:nvSpPr>
        <p:spPr>
          <a:xfrm>
            <a:off x="5925935" y="3346961"/>
            <a:ext cx="916835" cy="338554"/>
          </a:xfrm>
          <a:prstGeom prst="rect">
            <a:avLst/>
          </a:prstGeom>
        </p:spPr>
        <p:txBody>
          <a:bodyPr wrap="square">
            <a:spAutoFit/>
          </a:bodyPr>
          <a:lstStyle/>
          <a:p>
            <a:pPr algn="r"/>
            <a:r>
              <a:rPr lang="en-US" sz="800" dirty="0"/>
              <a:t>[Nussbaum et al. 2023, BJOP]</a:t>
            </a:r>
            <a:endParaRPr lang="de-DE" sz="800" dirty="0"/>
          </a:p>
        </p:txBody>
      </p:sp>
    </p:spTree>
    <p:extLst>
      <p:ext uri="{BB962C8B-B14F-4D97-AF65-F5344CB8AC3E}">
        <p14:creationId xmlns:p14="http://schemas.microsoft.com/office/powerpoint/2010/main" val="248116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86E32AB-E41B-C7F5-EADB-F4A7AB2C7C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7899" y="418741"/>
            <a:ext cx="6402202" cy="1933935"/>
          </a:xfrm>
          <a:prstGeom prst="rect">
            <a:avLst/>
          </a:prstGeom>
        </p:spPr>
      </p:pic>
      <p:cxnSp>
        <p:nvCxnSpPr>
          <p:cNvPr id="7" name="Gerade Verbindung 9">
            <a:extLst>
              <a:ext uri="{FF2B5EF4-FFF2-40B4-BE49-F238E27FC236}">
                <a16:creationId xmlns:a16="http://schemas.microsoft.com/office/drawing/2014/main" id="{7D292001-C8C2-5D53-A1B0-7B8787E3ED0A}"/>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a:extLst>
              <a:ext uri="{FF2B5EF4-FFF2-40B4-BE49-F238E27FC236}">
                <a16:creationId xmlns:a16="http://schemas.microsoft.com/office/drawing/2014/main" id="{6C800DDE-A073-1DB2-810B-69B3D24A591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40097" y="2345011"/>
            <a:ext cx="6290004" cy="2267810"/>
          </a:xfrm>
          <a:prstGeom prst="rect">
            <a:avLst/>
          </a:prstGeom>
        </p:spPr>
      </p:pic>
      <p:sp>
        <p:nvSpPr>
          <p:cNvPr id="11" name="Ellipse 10">
            <a:extLst>
              <a:ext uri="{FF2B5EF4-FFF2-40B4-BE49-F238E27FC236}">
                <a16:creationId xmlns:a16="http://schemas.microsoft.com/office/drawing/2014/main" id="{7C0307E1-A771-F315-213D-BA55105D38D5}"/>
              </a:ext>
            </a:extLst>
          </p:cNvPr>
          <p:cNvSpPr/>
          <p:nvPr/>
        </p:nvSpPr>
        <p:spPr>
          <a:xfrm>
            <a:off x="1084582" y="612280"/>
            <a:ext cx="326432" cy="373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A551DE82-740D-FFF3-FD43-4AA84E014D4E}"/>
              </a:ext>
            </a:extLst>
          </p:cNvPr>
          <p:cNvSpPr/>
          <p:nvPr/>
        </p:nvSpPr>
        <p:spPr>
          <a:xfrm>
            <a:off x="1050121" y="2560105"/>
            <a:ext cx="326432" cy="373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a:extLst>
              <a:ext uri="{FF2B5EF4-FFF2-40B4-BE49-F238E27FC236}">
                <a16:creationId xmlns:a16="http://schemas.microsoft.com/office/drawing/2014/main" id="{5A1C8153-2912-2101-5292-DE031930D2C6}"/>
              </a:ext>
            </a:extLst>
          </p:cNvPr>
          <p:cNvSpPr/>
          <p:nvPr/>
        </p:nvSpPr>
        <p:spPr>
          <a:xfrm>
            <a:off x="1365737" y="1373406"/>
            <a:ext cx="326432" cy="373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21">
            <a:extLst>
              <a:ext uri="{FF2B5EF4-FFF2-40B4-BE49-F238E27FC236}">
                <a16:creationId xmlns:a16="http://schemas.microsoft.com/office/drawing/2014/main" id="{90CEAFD5-780C-362D-FCDA-88A2402009BE}"/>
              </a:ext>
            </a:extLst>
          </p:cNvPr>
          <p:cNvSpPr/>
          <p:nvPr/>
        </p:nvSpPr>
        <p:spPr>
          <a:xfrm>
            <a:off x="1247798" y="3767371"/>
            <a:ext cx="326432" cy="373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BA62977F-F267-2D1E-972E-50308D9B6CBE}"/>
              </a:ext>
            </a:extLst>
          </p:cNvPr>
          <p:cNvSpPr/>
          <p:nvPr/>
        </p:nvSpPr>
        <p:spPr>
          <a:xfrm>
            <a:off x="3997919" y="1400350"/>
            <a:ext cx="326432" cy="373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23">
            <a:extLst>
              <a:ext uri="{FF2B5EF4-FFF2-40B4-BE49-F238E27FC236}">
                <a16:creationId xmlns:a16="http://schemas.microsoft.com/office/drawing/2014/main" id="{7D8FCE1D-EDA0-0768-255A-7CD5173F613D}"/>
              </a:ext>
            </a:extLst>
          </p:cNvPr>
          <p:cNvSpPr/>
          <p:nvPr/>
        </p:nvSpPr>
        <p:spPr>
          <a:xfrm>
            <a:off x="3907417" y="3744834"/>
            <a:ext cx="326432" cy="373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4EFE194C-C8AF-4ADA-F115-C88DAD7E4E54}"/>
              </a:ext>
            </a:extLst>
          </p:cNvPr>
          <p:cNvSpPr txBox="1"/>
          <p:nvPr/>
        </p:nvSpPr>
        <p:spPr>
          <a:xfrm>
            <a:off x="5928638" y="449410"/>
            <a:ext cx="870833" cy="507831"/>
          </a:xfrm>
          <a:prstGeom prst="rect">
            <a:avLst/>
          </a:prstGeom>
          <a:solidFill>
            <a:srgbClr val="AAC1A9"/>
          </a:solidFill>
        </p:spPr>
        <p:txBody>
          <a:bodyPr wrap="square" rtlCol="0">
            <a:spAutoFit/>
          </a:bodyPr>
          <a:lstStyle/>
          <a:p>
            <a:pPr algn="ctr"/>
            <a:r>
              <a:rPr lang="de-DE" sz="900" dirty="0"/>
              <a:t>F0/Timbre and </a:t>
            </a:r>
            <a:r>
              <a:rPr lang="de-DE" sz="900" dirty="0" err="1"/>
              <a:t>naturalness</a:t>
            </a:r>
            <a:r>
              <a:rPr lang="de-DE" sz="900" dirty="0"/>
              <a:t> </a:t>
            </a:r>
            <a:r>
              <a:rPr lang="de-DE" sz="900" dirty="0" err="1"/>
              <a:t>confounded</a:t>
            </a:r>
            <a:endParaRPr lang="en-US" sz="900" dirty="0"/>
          </a:p>
        </p:txBody>
      </p:sp>
      <p:sp>
        <p:nvSpPr>
          <p:cNvPr id="8" name="Textfeld 7">
            <a:extLst>
              <a:ext uri="{FF2B5EF4-FFF2-40B4-BE49-F238E27FC236}">
                <a16:creationId xmlns:a16="http://schemas.microsoft.com/office/drawing/2014/main" id="{D22F25C7-B4BE-F484-E230-02370457CF78}"/>
              </a:ext>
            </a:extLst>
          </p:cNvPr>
          <p:cNvSpPr txBox="1"/>
          <p:nvPr/>
        </p:nvSpPr>
        <p:spPr>
          <a:xfrm>
            <a:off x="5939061" y="2383345"/>
            <a:ext cx="870833" cy="646331"/>
          </a:xfrm>
          <a:prstGeom prst="rect">
            <a:avLst/>
          </a:prstGeom>
          <a:solidFill>
            <a:srgbClr val="BB9D65"/>
          </a:solidFill>
        </p:spPr>
        <p:txBody>
          <a:bodyPr wrap="square" rtlCol="0">
            <a:spAutoFit/>
          </a:bodyPr>
          <a:lstStyle/>
          <a:p>
            <a:pPr algn="ctr"/>
            <a:r>
              <a:rPr lang="de-DE" sz="900" dirty="0"/>
              <a:t>F0/Timbre and </a:t>
            </a:r>
            <a:r>
              <a:rPr lang="de-DE" sz="900" dirty="0" err="1"/>
              <a:t>naturalness</a:t>
            </a:r>
            <a:r>
              <a:rPr lang="de-DE" sz="900" dirty="0"/>
              <a:t> NOT </a:t>
            </a:r>
            <a:r>
              <a:rPr lang="de-DE" sz="900" dirty="0" err="1"/>
              <a:t>confounded</a:t>
            </a:r>
            <a:endParaRPr lang="en-US" sz="900" dirty="0"/>
          </a:p>
        </p:txBody>
      </p:sp>
      <p:sp>
        <p:nvSpPr>
          <p:cNvPr id="14" name="Rechteck 13">
            <a:extLst>
              <a:ext uri="{FF2B5EF4-FFF2-40B4-BE49-F238E27FC236}">
                <a16:creationId xmlns:a16="http://schemas.microsoft.com/office/drawing/2014/main" id="{0C672EA3-0435-4A6F-97B0-6A77114212E9}"/>
              </a:ext>
            </a:extLst>
          </p:cNvPr>
          <p:cNvSpPr/>
          <p:nvPr/>
        </p:nvSpPr>
        <p:spPr>
          <a:xfrm>
            <a:off x="5916059" y="1587032"/>
            <a:ext cx="916835" cy="338554"/>
          </a:xfrm>
          <a:prstGeom prst="rect">
            <a:avLst/>
          </a:prstGeom>
        </p:spPr>
        <p:txBody>
          <a:bodyPr wrap="square">
            <a:spAutoFit/>
          </a:bodyPr>
          <a:lstStyle/>
          <a:p>
            <a:pPr algn="r"/>
            <a:r>
              <a:rPr lang="en-US" sz="800" dirty="0"/>
              <a:t>[Nussbaum et al. 2022, SCAN]</a:t>
            </a:r>
            <a:endParaRPr lang="de-DE" sz="800" dirty="0"/>
          </a:p>
        </p:txBody>
      </p:sp>
      <p:sp>
        <p:nvSpPr>
          <p:cNvPr id="15" name="Rechteck 14">
            <a:extLst>
              <a:ext uri="{FF2B5EF4-FFF2-40B4-BE49-F238E27FC236}">
                <a16:creationId xmlns:a16="http://schemas.microsoft.com/office/drawing/2014/main" id="{57C71B32-D003-4339-8542-7442B28C41EF}"/>
              </a:ext>
            </a:extLst>
          </p:cNvPr>
          <p:cNvSpPr/>
          <p:nvPr/>
        </p:nvSpPr>
        <p:spPr>
          <a:xfrm>
            <a:off x="5832182" y="3685515"/>
            <a:ext cx="990289" cy="461665"/>
          </a:xfrm>
          <a:prstGeom prst="rect">
            <a:avLst/>
          </a:prstGeom>
        </p:spPr>
        <p:txBody>
          <a:bodyPr wrap="square">
            <a:spAutoFit/>
          </a:bodyPr>
          <a:lstStyle/>
          <a:p>
            <a:pPr algn="r"/>
            <a:r>
              <a:rPr lang="en-US" sz="800" dirty="0"/>
              <a:t>[Nussbaum et al. 2023, Brain Sciences]</a:t>
            </a:r>
            <a:endParaRPr lang="de-DE" sz="800" dirty="0"/>
          </a:p>
        </p:txBody>
      </p:sp>
    </p:spTree>
    <p:extLst>
      <p:ext uri="{BB962C8B-B14F-4D97-AF65-F5344CB8AC3E}">
        <p14:creationId xmlns:p14="http://schemas.microsoft.com/office/powerpoint/2010/main" val="289136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Summary</a:t>
            </a:r>
            <a:endParaRPr lang="en-US" sz="1500" dirty="0"/>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8" name="Rechteck: abgerundete Ecken 7">
            <a:extLst>
              <a:ext uri="{FF2B5EF4-FFF2-40B4-BE49-F238E27FC236}">
                <a16:creationId xmlns:a16="http://schemas.microsoft.com/office/drawing/2014/main" id="{C03AB129-B377-406C-9715-33BCA8B842CD}"/>
              </a:ext>
            </a:extLst>
          </p:cNvPr>
          <p:cNvSpPr/>
          <p:nvPr/>
        </p:nvSpPr>
        <p:spPr>
          <a:xfrm>
            <a:off x="340096" y="968342"/>
            <a:ext cx="2597445" cy="65465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200" dirty="0" err="1">
                <a:solidFill>
                  <a:schemeClr val="tx2"/>
                </a:solidFill>
              </a:rPr>
              <a:t>Listeners</a:t>
            </a:r>
            <a:r>
              <a:rPr lang="de-DE" sz="1200" dirty="0">
                <a:solidFill>
                  <a:schemeClr val="tx2"/>
                </a:solidFill>
              </a:rPr>
              <a:t> form an </a:t>
            </a:r>
            <a:r>
              <a:rPr lang="de-DE" sz="1200" dirty="0" err="1">
                <a:solidFill>
                  <a:schemeClr val="tx2"/>
                </a:solidFill>
              </a:rPr>
              <a:t>impression</a:t>
            </a:r>
            <a:r>
              <a:rPr lang="de-DE" sz="1200" dirty="0">
                <a:solidFill>
                  <a:schemeClr val="tx2"/>
                </a:solidFill>
              </a:rPr>
              <a:t> </a:t>
            </a:r>
            <a:r>
              <a:rPr lang="de-DE" sz="1200" dirty="0" err="1">
                <a:solidFill>
                  <a:schemeClr val="tx2"/>
                </a:solidFill>
              </a:rPr>
              <a:t>about</a:t>
            </a:r>
            <a:r>
              <a:rPr lang="de-DE" sz="1200" dirty="0">
                <a:solidFill>
                  <a:schemeClr val="tx2"/>
                </a:solidFill>
              </a:rPr>
              <a:t> </a:t>
            </a:r>
            <a:r>
              <a:rPr lang="de-DE" sz="1200" dirty="0" err="1">
                <a:solidFill>
                  <a:schemeClr val="tx2"/>
                </a:solidFill>
              </a:rPr>
              <a:t>the</a:t>
            </a:r>
            <a:r>
              <a:rPr lang="de-DE" sz="1200" dirty="0">
                <a:solidFill>
                  <a:schemeClr val="tx2"/>
                </a:solidFill>
              </a:rPr>
              <a:t> </a:t>
            </a:r>
            <a:r>
              <a:rPr lang="de-DE" sz="1200" dirty="0" err="1">
                <a:solidFill>
                  <a:schemeClr val="tx2"/>
                </a:solidFill>
              </a:rPr>
              <a:t>naturalness</a:t>
            </a:r>
            <a:r>
              <a:rPr lang="de-DE" sz="1200" dirty="0">
                <a:solidFill>
                  <a:schemeClr val="tx2"/>
                </a:solidFill>
              </a:rPr>
              <a:t> </a:t>
            </a:r>
            <a:r>
              <a:rPr lang="de-DE" sz="1200" dirty="0" err="1">
                <a:solidFill>
                  <a:schemeClr val="tx2"/>
                </a:solidFill>
              </a:rPr>
              <a:t>of</a:t>
            </a:r>
            <a:r>
              <a:rPr lang="de-DE" sz="1200" dirty="0">
                <a:solidFill>
                  <a:schemeClr val="tx2"/>
                </a:solidFill>
              </a:rPr>
              <a:t> a </a:t>
            </a:r>
            <a:r>
              <a:rPr lang="de-DE" sz="1200" dirty="0" err="1">
                <a:solidFill>
                  <a:schemeClr val="tx2"/>
                </a:solidFill>
              </a:rPr>
              <a:t>voice</a:t>
            </a:r>
            <a:endParaRPr lang="de-DE" sz="1200" dirty="0">
              <a:solidFill>
                <a:schemeClr val="tx2"/>
              </a:solidFill>
            </a:endParaRPr>
          </a:p>
        </p:txBody>
      </p:sp>
      <p:sp>
        <p:nvSpPr>
          <p:cNvPr id="9" name="Rechteck: abgerundete Ecken 8">
            <a:extLst>
              <a:ext uri="{FF2B5EF4-FFF2-40B4-BE49-F238E27FC236}">
                <a16:creationId xmlns:a16="http://schemas.microsoft.com/office/drawing/2014/main" id="{426B809B-82D5-410C-90C4-E76924321BE5}"/>
              </a:ext>
            </a:extLst>
          </p:cNvPr>
          <p:cNvSpPr/>
          <p:nvPr/>
        </p:nvSpPr>
        <p:spPr>
          <a:xfrm>
            <a:off x="4002060" y="968341"/>
            <a:ext cx="2597445" cy="65465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200" dirty="0">
                <a:solidFill>
                  <a:schemeClr val="tx2"/>
                </a:solidFill>
              </a:rPr>
              <a:t>Naturalness </a:t>
            </a:r>
            <a:r>
              <a:rPr lang="de-DE" sz="1200" dirty="0" err="1">
                <a:solidFill>
                  <a:schemeClr val="tx2"/>
                </a:solidFill>
              </a:rPr>
              <a:t>interacts</a:t>
            </a:r>
            <a:r>
              <a:rPr lang="de-DE" sz="1200" dirty="0">
                <a:solidFill>
                  <a:schemeClr val="tx2"/>
                </a:solidFill>
              </a:rPr>
              <a:t> </a:t>
            </a:r>
            <a:r>
              <a:rPr lang="de-DE" sz="1200" dirty="0" err="1">
                <a:solidFill>
                  <a:schemeClr val="tx2"/>
                </a:solidFill>
              </a:rPr>
              <a:t>with</a:t>
            </a:r>
            <a:r>
              <a:rPr lang="de-DE" sz="1200" dirty="0">
                <a:solidFill>
                  <a:schemeClr val="tx2"/>
                </a:solidFill>
              </a:rPr>
              <a:t> </a:t>
            </a:r>
            <a:r>
              <a:rPr lang="de-DE" sz="1200" dirty="0" err="1">
                <a:solidFill>
                  <a:schemeClr val="tx2"/>
                </a:solidFill>
              </a:rPr>
              <a:t>the</a:t>
            </a:r>
            <a:r>
              <a:rPr lang="de-DE" sz="1200" dirty="0">
                <a:solidFill>
                  <a:schemeClr val="tx2"/>
                </a:solidFill>
              </a:rPr>
              <a:t> </a:t>
            </a:r>
            <a:r>
              <a:rPr lang="de-DE" sz="1200" dirty="0" err="1">
                <a:solidFill>
                  <a:schemeClr val="tx2"/>
                </a:solidFill>
              </a:rPr>
              <a:t>perception</a:t>
            </a:r>
            <a:r>
              <a:rPr lang="de-DE" sz="1200" dirty="0">
                <a:solidFill>
                  <a:schemeClr val="tx2"/>
                </a:solidFill>
              </a:rPr>
              <a:t> </a:t>
            </a:r>
            <a:r>
              <a:rPr lang="de-DE" sz="1200" dirty="0" err="1">
                <a:solidFill>
                  <a:schemeClr val="tx2"/>
                </a:solidFill>
              </a:rPr>
              <a:t>of</a:t>
            </a:r>
            <a:r>
              <a:rPr lang="de-DE" sz="1200" dirty="0">
                <a:solidFill>
                  <a:schemeClr val="tx2"/>
                </a:solidFill>
              </a:rPr>
              <a:t> </a:t>
            </a:r>
            <a:r>
              <a:rPr lang="de-DE" sz="1200" dirty="0" err="1">
                <a:solidFill>
                  <a:schemeClr val="tx2"/>
                </a:solidFill>
              </a:rPr>
              <a:t>other</a:t>
            </a:r>
            <a:r>
              <a:rPr lang="de-DE" sz="1200" dirty="0">
                <a:solidFill>
                  <a:schemeClr val="tx2"/>
                </a:solidFill>
              </a:rPr>
              <a:t> </a:t>
            </a:r>
            <a:r>
              <a:rPr lang="de-DE" sz="1200" dirty="0" err="1">
                <a:solidFill>
                  <a:schemeClr val="tx2"/>
                </a:solidFill>
              </a:rPr>
              <a:t>person</a:t>
            </a:r>
            <a:r>
              <a:rPr lang="de-DE" sz="1200" dirty="0">
                <a:solidFill>
                  <a:schemeClr val="tx2"/>
                </a:solidFill>
              </a:rPr>
              <a:t> </a:t>
            </a:r>
            <a:r>
              <a:rPr lang="de-DE" sz="1200" dirty="0" err="1">
                <a:solidFill>
                  <a:schemeClr val="tx2"/>
                </a:solidFill>
              </a:rPr>
              <a:t>characteristics</a:t>
            </a:r>
            <a:endParaRPr lang="de-DE" sz="1200" dirty="0">
              <a:solidFill>
                <a:schemeClr val="tx2"/>
              </a:solidFill>
            </a:endParaRPr>
          </a:p>
        </p:txBody>
      </p:sp>
      <p:sp>
        <p:nvSpPr>
          <p:cNvPr id="10" name="Rechteck: abgerundete Ecken 9">
            <a:extLst>
              <a:ext uri="{FF2B5EF4-FFF2-40B4-BE49-F238E27FC236}">
                <a16:creationId xmlns:a16="http://schemas.microsoft.com/office/drawing/2014/main" id="{18F73315-8485-44BA-8274-7272BE2852CA}"/>
              </a:ext>
            </a:extLst>
          </p:cNvPr>
          <p:cNvSpPr/>
          <p:nvPr/>
        </p:nvSpPr>
        <p:spPr>
          <a:xfrm>
            <a:off x="571730" y="1915545"/>
            <a:ext cx="2597445" cy="65465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200" dirty="0" err="1">
                <a:solidFill>
                  <a:schemeClr val="tx2"/>
                </a:solidFill>
              </a:rPr>
              <a:t>There</a:t>
            </a:r>
            <a:r>
              <a:rPr lang="de-DE" sz="1200" dirty="0">
                <a:solidFill>
                  <a:schemeClr val="tx2"/>
                </a:solidFill>
              </a:rPr>
              <a:t> </a:t>
            </a:r>
            <a:r>
              <a:rPr lang="de-DE" sz="1200" dirty="0" err="1">
                <a:solidFill>
                  <a:schemeClr val="tx2"/>
                </a:solidFill>
              </a:rPr>
              <a:t>is</a:t>
            </a:r>
            <a:r>
              <a:rPr lang="de-DE" sz="1200" dirty="0">
                <a:solidFill>
                  <a:schemeClr val="tx2"/>
                </a:solidFill>
              </a:rPr>
              <a:t> a </a:t>
            </a:r>
            <a:r>
              <a:rPr lang="de-DE" sz="1200" dirty="0" err="1">
                <a:solidFill>
                  <a:schemeClr val="tx2"/>
                </a:solidFill>
              </a:rPr>
              <a:t>complex</a:t>
            </a:r>
            <a:r>
              <a:rPr lang="de-DE" sz="1200" dirty="0">
                <a:solidFill>
                  <a:schemeClr val="tx2"/>
                </a:solidFill>
              </a:rPr>
              <a:t> </a:t>
            </a:r>
            <a:r>
              <a:rPr lang="de-DE" sz="1200" dirty="0" err="1">
                <a:solidFill>
                  <a:schemeClr val="tx2"/>
                </a:solidFill>
              </a:rPr>
              <a:t>interplay</a:t>
            </a:r>
            <a:r>
              <a:rPr lang="de-DE" sz="1200" dirty="0">
                <a:solidFill>
                  <a:schemeClr val="tx2"/>
                </a:solidFill>
              </a:rPr>
              <a:t> </a:t>
            </a:r>
            <a:r>
              <a:rPr lang="de-DE" sz="1200" dirty="0" err="1">
                <a:solidFill>
                  <a:schemeClr val="tx2"/>
                </a:solidFill>
              </a:rPr>
              <a:t>between</a:t>
            </a:r>
            <a:r>
              <a:rPr lang="de-DE" sz="1200" dirty="0">
                <a:solidFill>
                  <a:schemeClr val="tx2"/>
                </a:solidFill>
              </a:rPr>
              <a:t> </a:t>
            </a:r>
            <a:r>
              <a:rPr lang="de-DE" sz="1200" dirty="0" err="1">
                <a:solidFill>
                  <a:schemeClr val="tx2"/>
                </a:solidFill>
              </a:rPr>
              <a:t>perceived</a:t>
            </a:r>
            <a:r>
              <a:rPr lang="de-DE" sz="1200" dirty="0">
                <a:solidFill>
                  <a:schemeClr val="tx2"/>
                </a:solidFill>
              </a:rPr>
              <a:t> </a:t>
            </a:r>
            <a:r>
              <a:rPr lang="de-DE" sz="1200" dirty="0" err="1">
                <a:solidFill>
                  <a:schemeClr val="tx2"/>
                </a:solidFill>
              </a:rPr>
              <a:t>naturalness</a:t>
            </a:r>
            <a:r>
              <a:rPr lang="de-DE" sz="1200" dirty="0">
                <a:solidFill>
                  <a:schemeClr val="tx2"/>
                </a:solidFill>
              </a:rPr>
              <a:t> and </a:t>
            </a:r>
            <a:r>
              <a:rPr lang="de-DE" sz="1200" dirty="0" err="1">
                <a:solidFill>
                  <a:schemeClr val="tx2"/>
                </a:solidFill>
              </a:rPr>
              <a:t>emotionality</a:t>
            </a:r>
            <a:endParaRPr lang="de-DE" sz="1200" dirty="0">
              <a:solidFill>
                <a:schemeClr val="tx2"/>
              </a:solidFill>
            </a:endParaRPr>
          </a:p>
        </p:txBody>
      </p:sp>
      <p:sp>
        <p:nvSpPr>
          <p:cNvPr id="11" name="Rechteck: abgerundete Ecken 10">
            <a:extLst>
              <a:ext uri="{FF2B5EF4-FFF2-40B4-BE49-F238E27FC236}">
                <a16:creationId xmlns:a16="http://schemas.microsoft.com/office/drawing/2014/main" id="{D79E373C-018B-4546-A2E3-6D78101772D3}"/>
              </a:ext>
            </a:extLst>
          </p:cNvPr>
          <p:cNvSpPr/>
          <p:nvPr/>
        </p:nvSpPr>
        <p:spPr>
          <a:xfrm>
            <a:off x="3789698" y="1915545"/>
            <a:ext cx="2597445" cy="65465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200" dirty="0" err="1">
                <a:solidFill>
                  <a:schemeClr val="tx2"/>
                </a:solidFill>
              </a:rPr>
              <a:t>Reduced</a:t>
            </a:r>
            <a:r>
              <a:rPr lang="de-DE" sz="1200" dirty="0">
                <a:solidFill>
                  <a:schemeClr val="tx2"/>
                </a:solidFill>
              </a:rPr>
              <a:t> </a:t>
            </a:r>
            <a:r>
              <a:rPr lang="de-DE" sz="1200" dirty="0" err="1">
                <a:solidFill>
                  <a:schemeClr val="tx2"/>
                </a:solidFill>
              </a:rPr>
              <a:t>naturalness</a:t>
            </a:r>
            <a:r>
              <a:rPr lang="de-DE" sz="1200" dirty="0">
                <a:solidFill>
                  <a:schemeClr val="tx2"/>
                </a:solidFill>
              </a:rPr>
              <a:t> </a:t>
            </a:r>
            <a:r>
              <a:rPr lang="de-DE" sz="1200" dirty="0" err="1">
                <a:solidFill>
                  <a:schemeClr val="tx2"/>
                </a:solidFill>
              </a:rPr>
              <a:t>can</a:t>
            </a:r>
            <a:r>
              <a:rPr lang="de-DE" sz="1200" dirty="0">
                <a:solidFill>
                  <a:schemeClr val="tx2"/>
                </a:solidFill>
              </a:rPr>
              <a:t> </a:t>
            </a:r>
            <a:r>
              <a:rPr lang="de-DE" sz="1200" dirty="0" err="1">
                <a:solidFill>
                  <a:schemeClr val="tx2"/>
                </a:solidFill>
              </a:rPr>
              <a:t>reduce</a:t>
            </a:r>
            <a:r>
              <a:rPr lang="de-DE" sz="1200" dirty="0">
                <a:solidFill>
                  <a:schemeClr val="tx2"/>
                </a:solidFill>
              </a:rPr>
              <a:t> </a:t>
            </a:r>
            <a:r>
              <a:rPr lang="de-DE" sz="1200" dirty="0" err="1">
                <a:solidFill>
                  <a:schemeClr val="tx2"/>
                </a:solidFill>
              </a:rPr>
              <a:t>ecological</a:t>
            </a:r>
            <a:r>
              <a:rPr lang="de-DE" sz="1200" dirty="0">
                <a:solidFill>
                  <a:schemeClr val="tx2"/>
                </a:solidFill>
              </a:rPr>
              <a:t> </a:t>
            </a:r>
            <a:r>
              <a:rPr lang="de-DE" sz="1200" dirty="0" err="1">
                <a:solidFill>
                  <a:schemeClr val="tx2"/>
                </a:solidFill>
              </a:rPr>
              <a:t>validity</a:t>
            </a:r>
            <a:r>
              <a:rPr lang="de-DE" sz="1200" dirty="0">
                <a:solidFill>
                  <a:schemeClr val="tx2"/>
                </a:solidFill>
              </a:rPr>
              <a:t> </a:t>
            </a:r>
            <a:r>
              <a:rPr lang="de-DE" sz="1200" dirty="0" err="1">
                <a:solidFill>
                  <a:schemeClr val="tx2"/>
                </a:solidFill>
              </a:rPr>
              <a:t>of</a:t>
            </a:r>
            <a:r>
              <a:rPr lang="de-DE" sz="1200" dirty="0">
                <a:solidFill>
                  <a:schemeClr val="tx2"/>
                </a:solidFill>
              </a:rPr>
              <a:t> emotional </a:t>
            </a:r>
            <a:r>
              <a:rPr lang="de-DE" sz="1200" dirty="0" err="1">
                <a:solidFill>
                  <a:schemeClr val="tx2"/>
                </a:solidFill>
              </a:rPr>
              <a:t>stimuli</a:t>
            </a:r>
            <a:endParaRPr lang="de-DE" sz="1200" dirty="0">
              <a:solidFill>
                <a:schemeClr val="tx2"/>
              </a:solidFill>
            </a:endParaRPr>
          </a:p>
        </p:txBody>
      </p:sp>
      <p:sp>
        <p:nvSpPr>
          <p:cNvPr id="12" name="Rechteck: abgerundete Ecken 11">
            <a:extLst>
              <a:ext uri="{FF2B5EF4-FFF2-40B4-BE49-F238E27FC236}">
                <a16:creationId xmlns:a16="http://schemas.microsoft.com/office/drawing/2014/main" id="{7411B354-3F8B-40ED-8AC4-37F68C0328A1}"/>
              </a:ext>
            </a:extLst>
          </p:cNvPr>
          <p:cNvSpPr/>
          <p:nvPr/>
        </p:nvSpPr>
        <p:spPr>
          <a:xfrm>
            <a:off x="2217193" y="2865844"/>
            <a:ext cx="2597445" cy="90362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sz="1200" dirty="0">
                <a:solidFill>
                  <a:schemeClr val="tx2"/>
                </a:solidFill>
              </a:rPr>
              <a:t>Naturalness </a:t>
            </a:r>
            <a:r>
              <a:rPr lang="de-DE" sz="1200" dirty="0" err="1">
                <a:solidFill>
                  <a:schemeClr val="tx2"/>
                </a:solidFill>
              </a:rPr>
              <a:t>may</a:t>
            </a:r>
            <a:r>
              <a:rPr lang="de-DE" sz="1200" dirty="0">
                <a:solidFill>
                  <a:schemeClr val="tx2"/>
                </a:solidFill>
              </a:rPr>
              <a:t> not </a:t>
            </a:r>
            <a:r>
              <a:rPr lang="de-DE" sz="1200" dirty="0" err="1">
                <a:solidFill>
                  <a:schemeClr val="tx2"/>
                </a:solidFill>
              </a:rPr>
              <a:t>affect</a:t>
            </a:r>
            <a:r>
              <a:rPr lang="de-DE" sz="1200" dirty="0">
                <a:solidFill>
                  <a:schemeClr val="tx2"/>
                </a:solidFill>
              </a:rPr>
              <a:t> </a:t>
            </a:r>
            <a:r>
              <a:rPr lang="de-DE" sz="1200" dirty="0" err="1">
                <a:solidFill>
                  <a:schemeClr val="tx2"/>
                </a:solidFill>
              </a:rPr>
              <a:t>ratings</a:t>
            </a:r>
            <a:r>
              <a:rPr lang="de-DE" sz="1200" dirty="0">
                <a:solidFill>
                  <a:schemeClr val="tx2"/>
                </a:solidFill>
              </a:rPr>
              <a:t> </a:t>
            </a:r>
            <a:r>
              <a:rPr lang="de-DE" sz="1200" dirty="0" err="1">
                <a:solidFill>
                  <a:schemeClr val="tx2"/>
                </a:solidFill>
              </a:rPr>
              <a:t>of</a:t>
            </a:r>
            <a:r>
              <a:rPr lang="de-DE" sz="1200" dirty="0">
                <a:solidFill>
                  <a:schemeClr val="tx2"/>
                </a:solidFill>
              </a:rPr>
              <a:t> </a:t>
            </a:r>
            <a:r>
              <a:rPr lang="de-DE" sz="1200" dirty="0" err="1">
                <a:solidFill>
                  <a:schemeClr val="tx2"/>
                </a:solidFill>
              </a:rPr>
              <a:t>perceived</a:t>
            </a:r>
            <a:r>
              <a:rPr lang="de-DE" sz="1200" dirty="0">
                <a:solidFill>
                  <a:schemeClr val="tx2"/>
                </a:solidFill>
              </a:rPr>
              <a:t> </a:t>
            </a:r>
            <a:r>
              <a:rPr lang="de-DE" sz="1200" dirty="0" err="1">
                <a:solidFill>
                  <a:schemeClr val="tx2"/>
                </a:solidFill>
              </a:rPr>
              <a:t>emotionality</a:t>
            </a:r>
            <a:r>
              <a:rPr lang="de-DE" sz="1200" dirty="0">
                <a:solidFill>
                  <a:schemeClr val="tx2"/>
                </a:solidFill>
              </a:rPr>
              <a:t>, but </a:t>
            </a:r>
            <a:r>
              <a:rPr lang="de-DE" sz="1200" dirty="0" err="1">
                <a:solidFill>
                  <a:schemeClr val="tx2"/>
                </a:solidFill>
              </a:rPr>
              <a:t>emotion</a:t>
            </a:r>
            <a:r>
              <a:rPr lang="de-DE" sz="1200" dirty="0">
                <a:solidFill>
                  <a:schemeClr val="tx2"/>
                </a:solidFill>
              </a:rPr>
              <a:t> </a:t>
            </a:r>
            <a:r>
              <a:rPr lang="de-DE" sz="1200" dirty="0" err="1">
                <a:solidFill>
                  <a:schemeClr val="tx2"/>
                </a:solidFill>
              </a:rPr>
              <a:t>recognition</a:t>
            </a:r>
            <a:r>
              <a:rPr lang="de-DE" sz="1200" dirty="0">
                <a:solidFill>
                  <a:schemeClr val="tx2"/>
                </a:solidFill>
              </a:rPr>
              <a:t> and </a:t>
            </a:r>
            <a:r>
              <a:rPr lang="de-DE" sz="1200" dirty="0" err="1">
                <a:solidFill>
                  <a:schemeClr val="tx2"/>
                </a:solidFill>
              </a:rPr>
              <a:t>the</a:t>
            </a:r>
            <a:r>
              <a:rPr lang="de-DE" sz="1200" dirty="0">
                <a:solidFill>
                  <a:schemeClr val="tx2"/>
                </a:solidFill>
              </a:rPr>
              <a:t> </a:t>
            </a:r>
            <a:r>
              <a:rPr lang="de-DE" sz="1200" dirty="0" err="1">
                <a:solidFill>
                  <a:schemeClr val="tx2"/>
                </a:solidFill>
              </a:rPr>
              <a:t>associated</a:t>
            </a:r>
            <a:r>
              <a:rPr lang="de-DE" sz="1200" dirty="0">
                <a:solidFill>
                  <a:schemeClr val="tx2"/>
                </a:solidFill>
              </a:rPr>
              <a:t> </a:t>
            </a:r>
            <a:r>
              <a:rPr lang="de-DE" sz="1200" dirty="0" err="1">
                <a:solidFill>
                  <a:schemeClr val="tx2"/>
                </a:solidFill>
              </a:rPr>
              <a:t>electrophysiological</a:t>
            </a:r>
            <a:r>
              <a:rPr lang="de-DE" sz="1200" dirty="0">
                <a:solidFill>
                  <a:schemeClr val="tx2"/>
                </a:solidFill>
              </a:rPr>
              <a:t> </a:t>
            </a:r>
            <a:r>
              <a:rPr lang="de-DE" sz="1200" dirty="0" err="1">
                <a:solidFill>
                  <a:schemeClr val="tx2"/>
                </a:solidFill>
              </a:rPr>
              <a:t>correlates</a:t>
            </a:r>
            <a:endParaRPr lang="de-DE" sz="1200" dirty="0">
              <a:solidFill>
                <a:schemeClr val="tx2"/>
              </a:solidFill>
            </a:endParaRPr>
          </a:p>
        </p:txBody>
      </p:sp>
      <p:sp>
        <p:nvSpPr>
          <p:cNvPr id="13" name="Textfeld 12">
            <a:extLst>
              <a:ext uri="{FF2B5EF4-FFF2-40B4-BE49-F238E27FC236}">
                <a16:creationId xmlns:a16="http://schemas.microsoft.com/office/drawing/2014/main" id="{E5918570-04CF-45A1-B089-667F170087DA}"/>
              </a:ext>
            </a:extLst>
          </p:cNvPr>
          <p:cNvSpPr txBox="1"/>
          <p:nvPr/>
        </p:nvSpPr>
        <p:spPr>
          <a:xfrm>
            <a:off x="4814638" y="4116652"/>
            <a:ext cx="1843878" cy="276999"/>
          </a:xfrm>
          <a:prstGeom prst="rect">
            <a:avLst/>
          </a:prstGeom>
          <a:noFill/>
        </p:spPr>
        <p:txBody>
          <a:bodyPr wrap="square" rtlCol="0">
            <a:spAutoFit/>
          </a:bodyPr>
          <a:lstStyle/>
          <a:p>
            <a:r>
              <a:rPr lang="en-US" sz="1200" i="1" dirty="0"/>
              <a:t>… there is a lot of work to do!</a:t>
            </a:r>
          </a:p>
        </p:txBody>
      </p:sp>
    </p:spTree>
    <p:extLst>
      <p:ext uri="{BB962C8B-B14F-4D97-AF65-F5344CB8AC3E}">
        <p14:creationId xmlns:p14="http://schemas.microsoft.com/office/powerpoint/2010/main" val="108511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Person perception from voices (PPV)</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8" name="Grafik 7">
            <a:extLst>
              <a:ext uri="{FF2B5EF4-FFF2-40B4-BE49-F238E27FC236}">
                <a16:creationId xmlns:a16="http://schemas.microsoft.com/office/drawing/2014/main" id="{F1E16443-6563-D8EF-2502-1795F5C5A451}"/>
              </a:ext>
            </a:extLst>
          </p:cNvPr>
          <p:cNvPicPr>
            <a:picLocks noChangeAspect="1"/>
          </p:cNvPicPr>
          <p:nvPr/>
        </p:nvPicPr>
        <p:blipFill>
          <a:blip r:embed="rId3"/>
          <a:stretch>
            <a:fillRect/>
          </a:stretch>
        </p:blipFill>
        <p:spPr>
          <a:xfrm>
            <a:off x="221456" y="1012378"/>
            <a:ext cx="6415088" cy="3040678"/>
          </a:xfrm>
          <a:prstGeom prst="rect">
            <a:avLst/>
          </a:prstGeom>
        </p:spPr>
      </p:pic>
      <p:sp>
        <p:nvSpPr>
          <p:cNvPr id="4" name="Textfeld 3">
            <a:extLst>
              <a:ext uri="{FF2B5EF4-FFF2-40B4-BE49-F238E27FC236}">
                <a16:creationId xmlns:a16="http://schemas.microsoft.com/office/drawing/2014/main" id="{A9B482BB-7191-BE8B-B7AB-4B45D83FE8B0}"/>
              </a:ext>
            </a:extLst>
          </p:cNvPr>
          <p:cNvSpPr txBox="1"/>
          <p:nvPr/>
        </p:nvSpPr>
        <p:spPr>
          <a:xfrm>
            <a:off x="2735317" y="2895798"/>
            <a:ext cx="788276" cy="230832"/>
          </a:xfrm>
          <a:prstGeom prst="rect">
            <a:avLst/>
          </a:prstGeom>
          <a:noFill/>
        </p:spPr>
        <p:txBody>
          <a:bodyPr wrap="square" rtlCol="0">
            <a:spAutoFit/>
          </a:bodyPr>
          <a:lstStyle/>
          <a:p>
            <a:r>
              <a:rPr lang="de-DE" sz="900" dirty="0" err="1">
                <a:highlight>
                  <a:srgbClr val="C0C0C0"/>
                </a:highlight>
              </a:rPr>
              <a:t>Emotionality</a:t>
            </a:r>
            <a:endParaRPr lang="en-US" sz="900" dirty="0">
              <a:highlight>
                <a:srgbClr val="C0C0C0"/>
              </a:highlight>
            </a:endParaRPr>
          </a:p>
        </p:txBody>
      </p:sp>
      <p:sp>
        <p:nvSpPr>
          <p:cNvPr id="5" name="Textfeld 4">
            <a:extLst>
              <a:ext uri="{FF2B5EF4-FFF2-40B4-BE49-F238E27FC236}">
                <a16:creationId xmlns:a16="http://schemas.microsoft.com/office/drawing/2014/main" id="{FBBCCB91-C694-E1DB-D69E-1ACFBCB66AAC}"/>
              </a:ext>
            </a:extLst>
          </p:cNvPr>
          <p:cNvSpPr txBox="1"/>
          <p:nvPr/>
        </p:nvSpPr>
        <p:spPr>
          <a:xfrm>
            <a:off x="3523593" y="2895798"/>
            <a:ext cx="788276" cy="230832"/>
          </a:xfrm>
          <a:prstGeom prst="rect">
            <a:avLst/>
          </a:prstGeom>
          <a:noFill/>
        </p:spPr>
        <p:txBody>
          <a:bodyPr wrap="square" rtlCol="0">
            <a:spAutoFit/>
          </a:bodyPr>
          <a:lstStyle/>
          <a:p>
            <a:r>
              <a:rPr lang="de-DE" sz="900" dirty="0">
                <a:highlight>
                  <a:srgbClr val="C0C0C0"/>
                </a:highlight>
              </a:rPr>
              <a:t>Naturalness</a:t>
            </a:r>
            <a:endParaRPr lang="en-US" sz="900" dirty="0">
              <a:highlight>
                <a:srgbClr val="C0C0C0"/>
              </a:highlight>
            </a:endParaRPr>
          </a:p>
        </p:txBody>
      </p:sp>
      <p:grpSp>
        <p:nvGrpSpPr>
          <p:cNvPr id="12" name="Gruppieren 11">
            <a:extLst>
              <a:ext uri="{FF2B5EF4-FFF2-40B4-BE49-F238E27FC236}">
                <a16:creationId xmlns:a16="http://schemas.microsoft.com/office/drawing/2014/main" id="{709BDDD9-7B49-1759-DF58-4A8405242CD3}"/>
              </a:ext>
            </a:extLst>
          </p:cNvPr>
          <p:cNvGrpSpPr/>
          <p:nvPr/>
        </p:nvGrpSpPr>
        <p:grpSpPr>
          <a:xfrm>
            <a:off x="3369619" y="2982509"/>
            <a:ext cx="229914" cy="49923"/>
            <a:chOff x="3384987" y="2998275"/>
            <a:chExt cx="229914" cy="49923"/>
          </a:xfrm>
        </p:grpSpPr>
        <p:cxnSp>
          <p:nvCxnSpPr>
            <p:cNvPr id="9" name="Gerade Verbindung mit Pfeil 8">
              <a:extLst>
                <a:ext uri="{FF2B5EF4-FFF2-40B4-BE49-F238E27FC236}">
                  <a16:creationId xmlns:a16="http://schemas.microsoft.com/office/drawing/2014/main" id="{97A2A131-42A4-DA78-79E7-579C6A004695}"/>
                </a:ext>
              </a:extLst>
            </p:cNvPr>
            <p:cNvCxnSpPr/>
            <p:nvPr/>
          </p:nvCxnSpPr>
          <p:spPr>
            <a:xfrm>
              <a:off x="3386301" y="2998275"/>
              <a:ext cx="228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CB44D54D-B7D8-3A17-BC15-82C554DABE68}"/>
                </a:ext>
              </a:extLst>
            </p:cNvPr>
            <p:cNvCxnSpPr>
              <a:cxnSpLocks/>
            </p:cNvCxnSpPr>
            <p:nvPr/>
          </p:nvCxnSpPr>
          <p:spPr>
            <a:xfrm flipH="1">
              <a:off x="3384987" y="3048198"/>
              <a:ext cx="228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feld 6">
            <a:extLst>
              <a:ext uri="{FF2B5EF4-FFF2-40B4-BE49-F238E27FC236}">
                <a16:creationId xmlns:a16="http://schemas.microsoft.com/office/drawing/2014/main" id="{2B29EC58-CF60-4485-B05A-CF94C5313637}"/>
              </a:ext>
            </a:extLst>
          </p:cNvPr>
          <p:cNvSpPr txBox="1"/>
          <p:nvPr/>
        </p:nvSpPr>
        <p:spPr>
          <a:xfrm>
            <a:off x="5490318" y="4270997"/>
            <a:ext cx="1367682" cy="230832"/>
          </a:xfrm>
          <a:prstGeom prst="rect">
            <a:avLst/>
          </a:prstGeom>
          <a:noFill/>
        </p:spPr>
        <p:txBody>
          <a:bodyPr wrap="none" rtlCol="0">
            <a:spAutoFit/>
          </a:bodyPr>
          <a:lstStyle/>
          <a:p>
            <a:r>
              <a:rPr lang="de-DE" sz="900" dirty="0"/>
              <a:t>[</a:t>
            </a:r>
            <a:r>
              <a:rPr lang="de-DE" sz="900" dirty="0" err="1"/>
              <a:t>Lavan</a:t>
            </a:r>
            <a:r>
              <a:rPr lang="de-DE" sz="900" dirty="0"/>
              <a:t> &amp; </a:t>
            </a:r>
            <a:r>
              <a:rPr lang="de-DE" sz="900" dirty="0" err="1"/>
              <a:t>McGettigan</a:t>
            </a:r>
            <a:r>
              <a:rPr lang="de-DE" sz="900" dirty="0"/>
              <a:t> 2023]</a:t>
            </a:r>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BC301636-9F29-41E8-9934-6DAA81A65624}"/>
              </a:ext>
            </a:extLst>
          </p:cNvPr>
          <p:cNvSpPr txBox="1"/>
          <p:nvPr/>
        </p:nvSpPr>
        <p:spPr>
          <a:xfrm>
            <a:off x="338269" y="440204"/>
            <a:ext cx="4650926" cy="272450"/>
          </a:xfrm>
          <a:prstGeom prst="rect">
            <a:avLst/>
          </a:prstGeom>
          <a:noFill/>
        </p:spPr>
        <p:txBody>
          <a:bodyPr wrap="square" lIns="0" tIns="0" rIns="0" bIns="0" rtlCol="0">
            <a:noAutofit/>
          </a:bodyPr>
          <a:lstStyle/>
          <a:p>
            <a:r>
              <a:rPr lang="en-US" sz="1600" dirty="0">
                <a:solidFill>
                  <a:schemeClr val="tx2"/>
                </a:solidFill>
              </a:rPr>
              <a:t>Vocal Emotions </a:t>
            </a:r>
            <a:r>
              <a:rPr lang="en-US" sz="1000" dirty="0">
                <a:solidFill>
                  <a:schemeClr val="tx2"/>
                </a:solidFill>
              </a:rPr>
              <a:t>[Scherer, 2018]</a:t>
            </a:r>
          </a:p>
        </p:txBody>
      </p:sp>
      <p:sp>
        <p:nvSpPr>
          <p:cNvPr id="13" name="Textfeld 12">
            <a:extLst>
              <a:ext uri="{FF2B5EF4-FFF2-40B4-BE49-F238E27FC236}">
                <a16:creationId xmlns:a16="http://schemas.microsoft.com/office/drawing/2014/main" id="{F6D5DE84-A984-4E00-8F73-6E0FBD7287A1}"/>
              </a:ext>
            </a:extLst>
          </p:cNvPr>
          <p:cNvSpPr txBox="1"/>
          <p:nvPr/>
        </p:nvSpPr>
        <p:spPr>
          <a:xfrm>
            <a:off x="338269" y="1085850"/>
            <a:ext cx="3363047" cy="3415208"/>
          </a:xfrm>
          <a:prstGeom prst="rect">
            <a:avLst/>
          </a:prstGeom>
          <a:noFill/>
        </p:spPr>
        <p:txBody>
          <a:bodyPr wrap="square" lIns="0" tIns="0" rIns="0" bIns="0" rtlCol="0">
            <a:noAutofit/>
          </a:bodyPr>
          <a:lstStyle/>
          <a:p>
            <a:pPr marL="171450" indent="-171450">
              <a:buFont typeface="Arial" panose="020B0604020202020204" pitchFamily="34" charset="0"/>
              <a:buChar char="•"/>
            </a:pPr>
            <a:endParaRPr lang="en-US" sz="1200" dirty="0">
              <a:solidFill>
                <a:schemeClr val="tx2"/>
              </a:solidFill>
            </a:endParaRPr>
          </a:p>
          <a:p>
            <a:pPr marL="171450" indent="-171450">
              <a:buFont typeface="Arial" panose="020B0604020202020204" pitchFamily="34" charset="0"/>
              <a:buChar char="•"/>
            </a:pPr>
            <a:r>
              <a:rPr lang="en-US" sz="1100" dirty="0">
                <a:solidFill>
                  <a:schemeClr val="tx2"/>
                </a:solidFill>
              </a:rPr>
              <a:t>Speakers express vocal emotions through acoustic cues</a:t>
            </a:r>
          </a:p>
          <a:p>
            <a:pPr marL="742950" lvl="1" indent="-285750">
              <a:buFont typeface="Arial" panose="020B0604020202020204" pitchFamily="34" charset="0"/>
              <a:buChar char="•"/>
            </a:pPr>
            <a:r>
              <a:rPr lang="en-US" sz="1100" b="1" dirty="0">
                <a:solidFill>
                  <a:schemeClr val="tx2"/>
                </a:solidFill>
              </a:rPr>
              <a:t>Fundamental frequency (F0)</a:t>
            </a:r>
          </a:p>
          <a:p>
            <a:pPr marL="742950" lvl="1" indent="-285750">
              <a:buFont typeface="Arial" panose="020B0604020202020204" pitchFamily="34" charset="0"/>
              <a:buChar char="•"/>
            </a:pPr>
            <a:r>
              <a:rPr lang="en-US" sz="1100" b="1" dirty="0">
                <a:solidFill>
                  <a:schemeClr val="tx2"/>
                </a:solidFill>
              </a:rPr>
              <a:t>Timbre</a:t>
            </a:r>
          </a:p>
          <a:p>
            <a:pPr marL="742950" lvl="1" indent="-285750">
              <a:buFont typeface="Arial" panose="020B0604020202020204" pitchFamily="34" charset="0"/>
              <a:buChar char="•"/>
            </a:pPr>
            <a:r>
              <a:rPr lang="en-US" sz="1100" dirty="0">
                <a:solidFill>
                  <a:schemeClr val="tx2"/>
                </a:solidFill>
              </a:rPr>
              <a:t>Amplitude</a:t>
            </a:r>
          </a:p>
          <a:p>
            <a:pPr marL="742950" lvl="1" indent="-285750">
              <a:buFont typeface="Arial" panose="020B0604020202020204" pitchFamily="34" charset="0"/>
              <a:buChar char="•"/>
            </a:pPr>
            <a:r>
              <a:rPr lang="en-US" sz="1100" dirty="0">
                <a:solidFill>
                  <a:schemeClr val="tx2"/>
                </a:solidFill>
              </a:rPr>
              <a:t>Speech rate</a:t>
            </a:r>
          </a:p>
          <a:p>
            <a:pPr marL="171450" indent="-171450">
              <a:buFont typeface="Arial" panose="020B0604020202020204" pitchFamily="34" charset="0"/>
              <a:buChar char="•"/>
            </a:pPr>
            <a:r>
              <a:rPr lang="en-US" sz="1100" dirty="0">
                <a:solidFill>
                  <a:schemeClr val="tx2"/>
                </a:solidFill>
              </a:rPr>
              <a:t>Listeners recognize vocal emotions above chance</a:t>
            </a:r>
          </a:p>
          <a:p>
            <a:pPr marL="171450" indent="-171450">
              <a:buFont typeface="Arial" panose="020B0604020202020204" pitchFamily="34" charset="0"/>
              <a:buChar char="•"/>
            </a:pPr>
            <a:endParaRPr lang="en-US" sz="1100" dirty="0">
              <a:solidFill>
                <a:schemeClr val="tx2"/>
              </a:solidFill>
            </a:endParaRPr>
          </a:p>
          <a:p>
            <a:endParaRPr lang="en-US" sz="1100" dirty="0">
              <a:solidFill>
                <a:schemeClr val="tx2"/>
              </a:solidFill>
            </a:endParaRPr>
          </a:p>
          <a:p>
            <a:pPr marL="171450" indent="-171450">
              <a:buFont typeface="Wingdings" panose="05000000000000000000" pitchFamily="2" charset="2"/>
              <a:buChar char="Ø"/>
            </a:pPr>
            <a:endParaRPr lang="en-US" sz="1100" dirty="0">
              <a:solidFill>
                <a:schemeClr val="tx2"/>
              </a:solidFill>
            </a:endParaRPr>
          </a:p>
          <a:p>
            <a:pPr marL="171450" indent="-171450">
              <a:buFont typeface="Wingdings" panose="05000000000000000000" pitchFamily="2" charset="2"/>
              <a:buChar char="Ø"/>
            </a:pPr>
            <a:r>
              <a:rPr lang="en-US" sz="1100" dirty="0">
                <a:solidFill>
                  <a:schemeClr val="tx2"/>
                </a:solidFill>
              </a:rPr>
              <a:t>multiple efforts to link emotions to acoustic cues</a:t>
            </a:r>
          </a:p>
          <a:p>
            <a:pPr marL="171450" indent="-171450">
              <a:buFont typeface="Wingdings" panose="05000000000000000000" pitchFamily="2" charset="2"/>
              <a:buChar char="Ø"/>
            </a:pPr>
            <a:endParaRPr lang="en-US" sz="1100" dirty="0">
              <a:solidFill>
                <a:schemeClr val="tx2"/>
              </a:solidFill>
            </a:endParaRPr>
          </a:p>
          <a:p>
            <a:pPr marL="171450" indent="-171450">
              <a:buFont typeface="Wingdings" panose="05000000000000000000" pitchFamily="2" charset="2"/>
              <a:buChar char="Ø"/>
            </a:pPr>
            <a:r>
              <a:rPr lang="en-US" sz="1100" dirty="0">
                <a:solidFill>
                  <a:schemeClr val="tx2"/>
                </a:solidFill>
              </a:rPr>
              <a:t>profound interindividual differences</a:t>
            </a:r>
          </a:p>
        </p:txBody>
      </p:sp>
      <p:pic>
        <p:nvPicPr>
          <p:cNvPr id="14" name="Grafik 13" descr="Ein Bild, das Mikrofon enthält.&#10;&#10;Automatisch generierte Beschreibung">
            <a:extLst>
              <a:ext uri="{FF2B5EF4-FFF2-40B4-BE49-F238E27FC236}">
                <a16:creationId xmlns:a16="http://schemas.microsoft.com/office/drawing/2014/main" id="{C3D84812-122D-44F3-93C0-B0BA781AF68B}"/>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3701316" y="7883"/>
            <a:ext cx="3156684" cy="4493175"/>
          </a:xfrm>
          <a:prstGeom prst="rect">
            <a:avLst/>
          </a:prstGeom>
        </p:spPr>
      </p:pic>
      <p:sp>
        <p:nvSpPr>
          <p:cNvPr id="3" name="Textplatzhalter 2">
            <a:extLst>
              <a:ext uri="{FF2B5EF4-FFF2-40B4-BE49-F238E27FC236}">
                <a16:creationId xmlns:a16="http://schemas.microsoft.com/office/drawing/2014/main" id="{E1E1EECF-0E49-4CD3-BA1F-CFC72D1DC2D0}"/>
              </a:ext>
            </a:extLst>
          </p:cNvPr>
          <p:cNvSpPr>
            <a:spLocks noGrp="1"/>
          </p:cNvSpPr>
          <p:nvPr>
            <p:ph type="body" sz="quarter" idx="11"/>
          </p:nvPr>
        </p:nvSpPr>
        <p:spPr/>
        <p:txBody>
          <a:bodyPr/>
          <a:lstStyle/>
          <a:p>
            <a:endParaRPr lang="de-DE"/>
          </a:p>
        </p:txBody>
      </p:sp>
      <p:sp>
        <p:nvSpPr>
          <p:cNvPr id="7" name="Textfeld 6">
            <a:extLst>
              <a:ext uri="{FF2B5EF4-FFF2-40B4-BE49-F238E27FC236}">
                <a16:creationId xmlns:a16="http://schemas.microsoft.com/office/drawing/2014/main" id="{82F6C470-3F34-49D9-8DE5-FE81C77F4F64}"/>
              </a:ext>
            </a:extLst>
          </p:cNvPr>
          <p:cNvSpPr txBox="1"/>
          <p:nvPr/>
        </p:nvSpPr>
        <p:spPr>
          <a:xfrm>
            <a:off x="73074" y="4264166"/>
            <a:ext cx="1863301" cy="230832"/>
          </a:xfrm>
          <a:prstGeom prst="rect">
            <a:avLst/>
          </a:prstGeom>
          <a:noFill/>
        </p:spPr>
        <p:txBody>
          <a:bodyPr wrap="square" rtlCol="0">
            <a:spAutoFit/>
          </a:bodyPr>
          <a:lstStyle/>
          <a:p>
            <a:r>
              <a:rPr lang="en-US" sz="900" dirty="0">
                <a:solidFill>
                  <a:schemeClr val="tx2"/>
                </a:solidFill>
              </a:rPr>
              <a:t>[Scherer 2018; </a:t>
            </a:r>
            <a:r>
              <a:rPr lang="en-US" sz="900" dirty="0" err="1">
                <a:solidFill>
                  <a:schemeClr val="tx2"/>
                </a:solidFill>
              </a:rPr>
              <a:t>Juslin</a:t>
            </a:r>
            <a:r>
              <a:rPr lang="en-US" sz="900" dirty="0">
                <a:solidFill>
                  <a:schemeClr val="tx2"/>
                </a:solidFill>
              </a:rPr>
              <a:t> &amp; </a:t>
            </a:r>
            <a:r>
              <a:rPr lang="en-US" sz="900" dirty="0" err="1">
                <a:solidFill>
                  <a:schemeClr val="tx2"/>
                </a:solidFill>
              </a:rPr>
              <a:t>Laukka</a:t>
            </a:r>
            <a:r>
              <a:rPr lang="en-US" sz="900" dirty="0">
                <a:solidFill>
                  <a:schemeClr val="tx2"/>
                </a:solidFill>
              </a:rPr>
              <a:t> 2003]</a:t>
            </a:r>
            <a:endParaRPr lang="de-DE" sz="900" dirty="0"/>
          </a:p>
        </p:txBody>
      </p:sp>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8E20C031-A558-8DFE-22CB-04DE6CC4DF04}"/>
              </a:ext>
            </a:extLst>
          </p:cNvPr>
          <p:cNvSpPr txBox="1"/>
          <p:nvPr/>
        </p:nvSpPr>
        <p:spPr>
          <a:xfrm>
            <a:off x="340096" y="967609"/>
            <a:ext cx="2010793" cy="74294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de-DE" sz="1200" dirty="0" err="1">
                <a:solidFill>
                  <a:schemeClr val="tx2"/>
                </a:solidFill>
              </a:rPr>
              <a:t>pathological</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manipulated</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synthesized</a:t>
            </a:r>
            <a:r>
              <a:rPr lang="de-DE" sz="1200" dirty="0">
                <a:solidFill>
                  <a:schemeClr val="tx2"/>
                </a:solidFill>
              </a:rPr>
              <a:t>/</a:t>
            </a:r>
            <a:r>
              <a:rPr lang="de-DE" sz="1200" dirty="0" err="1">
                <a:solidFill>
                  <a:schemeClr val="tx2"/>
                </a:solidFill>
              </a:rPr>
              <a:t>artificial</a:t>
            </a:r>
            <a:r>
              <a:rPr lang="de-DE" sz="1200" dirty="0">
                <a:solidFill>
                  <a:schemeClr val="tx2"/>
                </a:solidFill>
              </a:rPr>
              <a:t> </a:t>
            </a:r>
            <a:r>
              <a:rPr lang="de-DE" sz="1200" dirty="0" err="1">
                <a:solidFill>
                  <a:schemeClr val="tx2"/>
                </a:solidFill>
              </a:rPr>
              <a:t>voices</a:t>
            </a:r>
            <a:r>
              <a:rPr lang="de-DE" sz="1200" dirty="0">
                <a:solidFill>
                  <a:schemeClr val="tx2"/>
                </a:solidFill>
              </a:rPr>
              <a:t> </a:t>
            </a:r>
            <a:endParaRPr lang="en-US" sz="1200" dirty="0">
              <a:solidFill>
                <a:schemeClr val="tx2"/>
              </a:solidFill>
            </a:endParaRPr>
          </a:p>
        </p:txBody>
      </p:sp>
      <p:sp>
        <p:nvSpPr>
          <p:cNvPr id="9" name="Textfeld 8">
            <a:extLst>
              <a:ext uri="{FF2B5EF4-FFF2-40B4-BE49-F238E27FC236}">
                <a16:creationId xmlns:a16="http://schemas.microsoft.com/office/drawing/2014/main" id="{D08ACB67-026D-EBC8-8AB2-4E6B39AD810F}"/>
              </a:ext>
            </a:extLst>
          </p:cNvPr>
          <p:cNvSpPr txBox="1"/>
          <p:nvPr/>
        </p:nvSpPr>
        <p:spPr>
          <a:xfrm>
            <a:off x="181303" y="3000751"/>
            <a:ext cx="3570890" cy="553998"/>
          </a:xfrm>
          <a:prstGeom prst="rect">
            <a:avLst/>
          </a:prstGeom>
          <a:noFill/>
        </p:spPr>
        <p:txBody>
          <a:bodyPr wrap="square" rtlCol="0">
            <a:spAutoFit/>
          </a:bodyPr>
          <a:lstStyle/>
          <a:p>
            <a:r>
              <a:rPr lang="en-US" sz="1000" dirty="0"/>
              <a:t>“</a:t>
            </a:r>
            <a:r>
              <a:rPr lang="en-US" sz="1000" i="1" dirty="0"/>
              <a:t>Naturalness was defined as conforming to the listener’s standards of rate, rhythm, intonation, and stress patterning and to the syntactic structure of the utterance being produced</a:t>
            </a:r>
            <a:r>
              <a:rPr lang="en-US" sz="1000" dirty="0"/>
              <a:t>” </a:t>
            </a:r>
            <a:r>
              <a:rPr lang="en-US" sz="900" dirty="0"/>
              <a:t>[e.g. </a:t>
            </a:r>
            <a:r>
              <a:rPr lang="en-US" sz="900" dirty="0" err="1"/>
              <a:t>Yorkston</a:t>
            </a:r>
            <a:r>
              <a:rPr lang="en-US" sz="900" dirty="0"/>
              <a:t> et al. 1990]</a:t>
            </a:r>
          </a:p>
        </p:txBody>
      </p:sp>
      <p:sp>
        <p:nvSpPr>
          <p:cNvPr id="10" name="Textfeld 9">
            <a:extLst>
              <a:ext uri="{FF2B5EF4-FFF2-40B4-BE49-F238E27FC236}">
                <a16:creationId xmlns:a16="http://schemas.microsoft.com/office/drawing/2014/main" id="{9552677B-1333-4535-7959-925D7CC1074B}"/>
              </a:ext>
            </a:extLst>
          </p:cNvPr>
          <p:cNvSpPr txBox="1"/>
          <p:nvPr/>
        </p:nvSpPr>
        <p:spPr>
          <a:xfrm>
            <a:off x="4541263" y="3000751"/>
            <a:ext cx="1974431" cy="553998"/>
          </a:xfrm>
          <a:prstGeom prst="rect">
            <a:avLst/>
          </a:prstGeom>
          <a:noFill/>
        </p:spPr>
        <p:txBody>
          <a:bodyPr wrap="square" rtlCol="0">
            <a:spAutoFit/>
          </a:bodyPr>
          <a:lstStyle/>
          <a:p>
            <a:pPr algn="r"/>
            <a:r>
              <a:rPr lang="en-US" sz="1000" i="1" dirty="0"/>
              <a:t>“Natural speech is the speech most closely perceived as a human voice</a:t>
            </a:r>
            <a:r>
              <a:rPr lang="en-US" sz="1000" dirty="0"/>
              <a:t>“ </a:t>
            </a:r>
            <a:r>
              <a:rPr lang="en-US" sz="900" dirty="0"/>
              <a:t>[e.g. </a:t>
            </a:r>
            <a:r>
              <a:rPr lang="en-US" sz="900" dirty="0" err="1"/>
              <a:t>Mawalim</a:t>
            </a:r>
            <a:r>
              <a:rPr lang="en-US" sz="900" dirty="0"/>
              <a:t> et al. 2022</a:t>
            </a:r>
            <a:r>
              <a:rPr lang="en-US" sz="900" dirty="0">
                <a:solidFill>
                  <a:srgbClr val="5B0503"/>
                </a:solidFill>
              </a:rPr>
              <a:t>]</a:t>
            </a:r>
          </a:p>
        </p:txBody>
      </p:sp>
      <p:sp>
        <p:nvSpPr>
          <p:cNvPr id="11" name="Textfeld 10">
            <a:extLst>
              <a:ext uri="{FF2B5EF4-FFF2-40B4-BE49-F238E27FC236}">
                <a16:creationId xmlns:a16="http://schemas.microsoft.com/office/drawing/2014/main" id="{26E25E04-CADB-97A4-395B-8DE82AEBF89D}"/>
              </a:ext>
            </a:extLst>
          </p:cNvPr>
          <p:cNvSpPr txBox="1"/>
          <p:nvPr/>
        </p:nvSpPr>
        <p:spPr>
          <a:xfrm>
            <a:off x="513543" y="3818532"/>
            <a:ext cx="5880538" cy="523220"/>
          </a:xfrm>
          <a:prstGeom prst="rect">
            <a:avLst/>
          </a:prstGeom>
          <a:noFill/>
        </p:spPr>
        <p:txBody>
          <a:bodyPr wrap="square" rtlCol="0">
            <a:spAutoFit/>
          </a:bodyPr>
          <a:lstStyle/>
          <a:p>
            <a:r>
              <a:rPr lang="en-US" sz="1400" i="1" dirty="0">
                <a:solidFill>
                  <a:srgbClr val="002F5D"/>
                </a:solidFill>
              </a:rPr>
              <a:t>"By naturalness, we understand the voice stimulus to be perceived as a </a:t>
            </a:r>
            <a:r>
              <a:rPr lang="en-US" sz="1400" b="1" i="1" dirty="0">
                <a:solidFill>
                  <a:srgbClr val="002F5D"/>
                </a:solidFill>
              </a:rPr>
              <a:t>plausible outcome of the human speech production system</a:t>
            </a:r>
            <a:r>
              <a:rPr lang="en-US" sz="1400" i="1" dirty="0">
                <a:solidFill>
                  <a:srgbClr val="002F5D"/>
                </a:solidFill>
              </a:rPr>
              <a:t>.</a:t>
            </a:r>
            <a:r>
              <a:rPr lang="en-US" sz="1400" dirty="0">
                <a:solidFill>
                  <a:srgbClr val="002F5D"/>
                </a:solidFill>
              </a:rPr>
              <a:t>“ </a:t>
            </a:r>
            <a:r>
              <a:rPr lang="en-US" sz="900" dirty="0">
                <a:solidFill>
                  <a:srgbClr val="002F5D"/>
                </a:solidFill>
              </a:rPr>
              <a:t>[Nussbaum et al. 2023]</a:t>
            </a:r>
          </a:p>
        </p:txBody>
      </p:sp>
      <p:pic>
        <p:nvPicPr>
          <p:cNvPr id="13" name="Grafik 12">
            <a:extLst>
              <a:ext uri="{FF2B5EF4-FFF2-40B4-BE49-F238E27FC236}">
                <a16:creationId xmlns:a16="http://schemas.microsoft.com/office/drawing/2014/main" id="{66F8C86B-26A8-4F3F-0A7E-87779D9D9177}"/>
              </a:ext>
            </a:extLst>
          </p:cNvPr>
          <p:cNvPicPr>
            <a:picLocks noChangeAspect="1"/>
          </p:cNvPicPr>
          <p:nvPr/>
        </p:nvPicPr>
        <p:blipFill rotWithShape="1">
          <a:blip r:embed="rId3"/>
          <a:srcRect l="13974" t="23655" r="14408" b="18781"/>
          <a:stretch/>
        </p:blipFill>
        <p:spPr>
          <a:xfrm>
            <a:off x="2350889" y="401556"/>
            <a:ext cx="3901967" cy="2467303"/>
          </a:xfrm>
          <a:prstGeom prst="rect">
            <a:avLst/>
          </a:prstGeom>
        </p:spPr>
      </p:pic>
    </p:spTree>
    <p:extLst>
      <p:ext uri="{BB962C8B-B14F-4D97-AF65-F5344CB8AC3E}">
        <p14:creationId xmlns:p14="http://schemas.microsoft.com/office/powerpoint/2010/main" val="12670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13" name="Grafik 12">
            <a:extLst>
              <a:ext uri="{FF2B5EF4-FFF2-40B4-BE49-F238E27FC236}">
                <a16:creationId xmlns:a16="http://schemas.microsoft.com/office/drawing/2014/main" id="{34A6BE60-1137-048C-282A-0E898C5B2AE7}"/>
              </a:ext>
            </a:extLst>
          </p:cNvPr>
          <p:cNvPicPr>
            <a:picLocks noChangeAspect="1"/>
          </p:cNvPicPr>
          <p:nvPr/>
        </p:nvPicPr>
        <p:blipFill>
          <a:blip r:embed="rId3"/>
          <a:stretch>
            <a:fillRect/>
          </a:stretch>
        </p:blipFill>
        <p:spPr>
          <a:xfrm>
            <a:off x="594684" y="892863"/>
            <a:ext cx="5668631" cy="3012350"/>
          </a:xfrm>
          <a:prstGeom prst="rect">
            <a:avLst/>
          </a:prstGeom>
        </p:spPr>
      </p:pic>
      <p:sp>
        <p:nvSpPr>
          <p:cNvPr id="14" name="Rechteck: abgerundete Ecken 13">
            <a:extLst>
              <a:ext uri="{FF2B5EF4-FFF2-40B4-BE49-F238E27FC236}">
                <a16:creationId xmlns:a16="http://schemas.microsoft.com/office/drawing/2014/main" id="{AA996E5F-4F00-DFEA-3293-01432A642FD6}"/>
              </a:ext>
            </a:extLst>
          </p:cNvPr>
          <p:cNvSpPr/>
          <p:nvPr/>
        </p:nvSpPr>
        <p:spPr>
          <a:xfrm>
            <a:off x="4390697" y="1806430"/>
            <a:ext cx="394137" cy="144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abgerundete Ecken 15">
            <a:extLst>
              <a:ext uri="{FF2B5EF4-FFF2-40B4-BE49-F238E27FC236}">
                <a16:creationId xmlns:a16="http://schemas.microsoft.com/office/drawing/2014/main" id="{A152FC7B-9427-8966-4F2A-E4A04BF4D18E}"/>
              </a:ext>
            </a:extLst>
          </p:cNvPr>
          <p:cNvSpPr/>
          <p:nvPr/>
        </p:nvSpPr>
        <p:spPr>
          <a:xfrm>
            <a:off x="3034862" y="3046651"/>
            <a:ext cx="930166" cy="14586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abgerundete Ecken 16">
            <a:extLst>
              <a:ext uri="{FF2B5EF4-FFF2-40B4-BE49-F238E27FC236}">
                <a16:creationId xmlns:a16="http://schemas.microsoft.com/office/drawing/2014/main" id="{36AE57D0-4CBC-AED6-4BA6-F8B13A30D9FC}"/>
              </a:ext>
            </a:extLst>
          </p:cNvPr>
          <p:cNvSpPr/>
          <p:nvPr/>
        </p:nvSpPr>
        <p:spPr>
          <a:xfrm>
            <a:off x="3173506" y="2571749"/>
            <a:ext cx="689046" cy="2108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abgerundete Ecken 17">
            <a:extLst>
              <a:ext uri="{FF2B5EF4-FFF2-40B4-BE49-F238E27FC236}">
                <a16:creationId xmlns:a16="http://schemas.microsoft.com/office/drawing/2014/main" id="{1629DB10-A91C-81B1-83CD-A4D7ED4E50C2}"/>
              </a:ext>
            </a:extLst>
          </p:cNvPr>
          <p:cNvSpPr/>
          <p:nvPr/>
        </p:nvSpPr>
        <p:spPr>
          <a:xfrm>
            <a:off x="3113492" y="2784531"/>
            <a:ext cx="323192" cy="976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abgerundete Ecken 18">
            <a:extLst>
              <a:ext uri="{FF2B5EF4-FFF2-40B4-BE49-F238E27FC236}">
                <a16:creationId xmlns:a16="http://schemas.microsoft.com/office/drawing/2014/main" id="{D3768698-1AF5-193A-B3EE-B21E90F075FD}"/>
              </a:ext>
            </a:extLst>
          </p:cNvPr>
          <p:cNvSpPr/>
          <p:nvPr/>
        </p:nvSpPr>
        <p:spPr>
          <a:xfrm>
            <a:off x="2138856" y="1542977"/>
            <a:ext cx="549165" cy="144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abgerundete Ecken 19">
            <a:extLst>
              <a:ext uri="{FF2B5EF4-FFF2-40B4-BE49-F238E27FC236}">
                <a16:creationId xmlns:a16="http://schemas.microsoft.com/office/drawing/2014/main" id="{49960EB3-14FB-9C93-C5B6-BBD070C84659}"/>
              </a:ext>
            </a:extLst>
          </p:cNvPr>
          <p:cNvSpPr/>
          <p:nvPr/>
        </p:nvSpPr>
        <p:spPr>
          <a:xfrm>
            <a:off x="3767959" y="1787053"/>
            <a:ext cx="622738" cy="2108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abgerundete Ecken 20">
            <a:extLst>
              <a:ext uri="{FF2B5EF4-FFF2-40B4-BE49-F238E27FC236}">
                <a16:creationId xmlns:a16="http://schemas.microsoft.com/office/drawing/2014/main" id="{BEBE99BA-0852-D831-3E32-9C2D4613A1E8}"/>
              </a:ext>
            </a:extLst>
          </p:cNvPr>
          <p:cNvSpPr/>
          <p:nvPr/>
        </p:nvSpPr>
        <p:spPr>
          <a:xfrm>
            <a:off x="4310131" y="1696046"/>
            <a:ext cx="293401" cy="817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abgerundete Ecken 21">
            <a:extLst>
              <a:ext uri="{FF2B5EF4-FFF2-40B4-BE49-F238E27FC236}">
                <a16:creationId xmlns:a16="http://schemas.microsoft.com/office/drawing/2014/main" id="{459B16ED-389F-EA66-F910-50B97BD13F9F}"/>
              </a:ext>
            </a:extLst>
          </p:cNvPr>
          <p:cNvSpPr/>
          <p:nvPr/>
        </p:nvSpPr>
        <p:spPr>
          <a:xfrm>
            <a:off x="2935460" y="1443132"/>
            <a:ext cx="756743" cy="2108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a:extLst>
              <a:ext uri="{FF2B5EF4-FFF2-40B4-BE49-F238E27FC236}">
                <a16:creationId xmlns:a16="http://schemas.microsoft.com/office/drawing/2014/main" id="{68BA98DD-9E1D-4227-BE23-F4A771AAEB01}"/>
              </a:ext>
            </a:extLst>
          </p:cNvPr>
          <p:cNvSpPr txBox="1"/>
          <p:nvPr/>
        </p:nvSpPr>
        <p:spPr>
          <a:xfrm>
            <a:off x="3275088" y="3687097"/>
            <a:ext cx="1917513" cy="230832"/>
          </a:xfrm>
          <a:prstGeom prst="rect">
            <a:avLst/>
          </a:prstGeom>
          <a:noFill/>
        </p:spPr>
        <p:txBody>
          <a:bodyPr wrap="none" rtlCol="0">
            <a:spAutoFit/>
          </a:bodyPr>
          <a:lstStyle/>
          <a:p>
            <a:r>
              <a:rPr lang="de-DE" sz="900" dirty="0"/>
              <a:t>[</a:t>
            </a:r>
            <a:r>
              <a:rPr lang="de-DE" sz="900" dirty="0" err="1"/>
              <a:t>Lavan</a:t>
            </a:r>
            <a:r>
              <a:rPr lang="de-DE" sz="900" dirty="0"/>
              <a:t> &amp; </a:t>
            </a:r>
            <a:r>
              <a:rPr lang="de-DE" sz="900" dirty="0" err="1"/>
              <a:t>McGettigan</a:t>
            </a:r>
            <a:r>
              <a:rPr lang="de-DE" sz="900" dirty="0"/>
              <a:t>, 2023; </a:t>
            </a:r>
            <a:r>
              <a:rPr lang="de-DE" sz="900" dirty="0" err="1"/>
              <a:t>Lavan</a:t>
            </a:r>
            <a:r>
              <a:rPr lang="de-DE" sz="900" dirty="0"/>
              <a:t> 2023]</a:t>
            </a:r>
          </a:p>
        </p:txBody>
      </p:sp>
      <p:sp>
        <p:nvSpPr>
          <p:cNvPr id="23" name="Textfeld 22">
            <a:extLst>
              <a:ext uri="{FF2B5EF4-FFF2-40B4-BE49-F238E27FC236}">
                <a16:creationId xmlns:a16="http://schemas.microsoft.com/office/drawing/2014/main" id="{A24AFE0E-BED0-41C2-B1E6-522A16A2D4AA}"/>
              </a:ext>
            </a:extLst>
          </p:cNvPr>
          <p:cNvSpPr txBox="1"/>
          <p:nvPr/>
        </p:nvSpPr>
        <p:spPr>
          <a:xfrm>
            <a:off x="4170278" y="4267371"/>
            <a:ext cx="2715808" cy="230832"/>
          </a:xfrm>
          <a:prstGeom prst="rect">
            <a:avLst/>
          </a:prstGeom>
          <a:noFill/>
        </p:spPr>
        <p:txBody>
          <a:bodyPr wrap="none" rtlCol="0">
            <a:spAutoFit/>
          </a:bodyPr>
          <a:lstStyle/>
          <a:p>
            <a:r>
              <a:rPr lang="de-DE" sz="900" dirty="0"/>
              <a:t>[e.g. Kühne et al. 2020, </a:t>
            </a:r>
            <a:r>
              <a:rPr lang="de-DE" sz="900" dirty="0" err="1"/>
              <a:t>Rodero</a:t>
            </a:r>
            <a:r>
              <a:rPr lang="de-DE" sz="900" dirty="0"/>
              <a:t> 2017, </a:t>
            </a:r>
            <a:r>
              <a:rPr lang="de-DE" sz="900" dirty="0" err="1"/>
              <a:t>Rodero</a:t>
            </a:r>
            <a:r>
              <a:rPr lang="de-DE" sz="900" dirty="0"/>
              <a:t> &amp; Lucas 2023]</a:t>
            </a:r>
          </a:p>
        </p:txBody>
      </p:sp>
    </p:spTree>
    <p:extLst>
      <p:ext uri="{BB962C8B-B14F-4D97-AF65-F5344CB8AC3E}">
        <p14:creationId xmlns:p14="http://schemas.microsoft.com/office/powerpoint/2010/main" val="27930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Voice Naturalness and quality of life</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76465" y="1761164"/>
            <a:ext cx="6305070" cy="1169551"/>
          </a:xfrm>
          <a:prstGeom prst="rect">
            <a:avLst/>
          </a:prstGeom>
          <a:noFill/>
        </p:spPr>
        <p:txBody>
          <a:bodyPr wrap="square" rtlCol="0">
            <a:spAutoFit/>
          </a:bodyPr>
          <a:lstStyle/>
          <a:p>
            <a:pPr algn="ctr"/>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900" dirty="0"/>
              <a:t>[Stepp &amp; </a:t>
            </a:r>
            <a:r>
              <a:rPr lang="en-US" sz="900" dirty="0" err="1"/>
              <a:t>Voijtech</a:t>
            </a:r>
            <a:r>
              <a:rPr lang="en-US" sz="900" dirty="0"/>
              <a:t> 2019]</a:t>
            </a:r>
          </a:p>
        </p:txBody>
      </p:sp>
    </p:spTree>
    <p:extLst>
      <p:ext uri="{BB962C8B-B14F-4D97-AF65-F5344CB8AC3E}">
        <p14:creationId xmlns:p14="http://schemas.microsoft.com/office/powerpoint/2010/main" val="201322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interplay of perceived naturalness and emotionality in voices </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pic>
        <p:nvPicPr>
          <p:cNvPr id="4" name="Grafik 3">
            <a:extLst>
              <a:ext uri="{FF2B5EF4-FFF2-40B4-BE49-F238E27FC236}">
                <a16:creationId xmlns:a16="http://schemas.microsoft.com/office/drawing/2014/main" id="{D8316D72-BEC2-AD36-7222-37EE6D52328D}"/>
              </a:ext>
            </a:extLst>
          </p:cNvPr>
          <p:cNvPicPr>
            <a:picLocks noChangeAspect="1"/>
          </p:cNvPicPr>
          <p:nvPr/>
        </p:nvPicPr>
        <p:blipFill>
          <a:blip r:embed="rId3"/>
          <a:stretch>
            <a:fillRect/>
          </a:stretch>
        </p:blipFill>
        <p:spPr>
          <a:xfrm>
            <a:off x="340096" y="1002219"/>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A4675789-3F8A-2BA9-92A0-1E895668AC45}"/>
              </a:ext>
            </a:extLst>
          </p:cNvPr>
          <p:cNvSpPr txBox="1"/>
          <p:nvPr/>
        </p:nvSpPr>
        <p:spPr>
          <a:xfrm>
            <a:off x="4704094" y="1262114"/>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pic>
        <p:nvPicPr>
          <p:cNvPr id="8" name="Grafik 7">
            <a:extLst>
              <a:ext uri="{FF2B5EF4-FFF2-40B4-BE49-F238E27FC236}">
                <a16:creationId xmlns:a16="http://schemas.microsoft.com/office/drawing/2014/main" id="{9FD7151F-6F88-DD5B-F940-2C5866605A06}"/>
              </a:ext>
            </a:extLst>
          </p:cNvPr>
          <p:cNvPicPr>
            <a:picLocks noChangeAspect="1"/>
          </p:cNvPicPr>
          <p:nvPr/>
        </p:nvPicPr>
        <p:blipFill>
          <a:blip r:embed="rId4"/>
          <a:stretch>
            <a:fillRect/>
          </a:stretch>
        </p:blipFill>
        <p:spPr>
          <a:xfrm>
            <a:off x="3295422" y="2483833"/>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A8B307AA-03D6-A260-86AC-F76EECC9A978}"/>
              </a:ext>
            </a:extLst>
          </p:cNvPr>
          <p:cNvSpPr txBox="1"/>
          <p:nvPr/>
        </p:nvSpPr>
        <p:spPr>
          <a:xfrm>
            <a:off x="2809392" y="4183244"/>
            <a:ext cx="486030" cy="276999"/>
          </a:xfrm>
          <a:prstGeom prst="rect">
            <a:avLst/>
          </a:prstGeom>
          <a:noFill/>
        </p:spPr>
        <p:txBody>
          <a:bodyPr wrap="none" rtlCol="0">
            <a:spAutoFit/>
          </a:bodyPr>
          <a:lstStyle/>
          <a:p>
            <a:r>
              <a:rPr lang="en-US" sz="1200" dirty="0"/>
              <a:t>2023</a:t>
            </a:r>
          </a:p>
        </p:txBody>
      </p:sp>
      <p:sp>
        <p:nvSpPr>
          <p:cNvPr id="10" name="Textfeld 9">
            <a:extLst>
              <a:ext uri="{FF2B5EF4-FFF2-40B4-BE49-F238E27FC236}">
                <a16:creationId xmlns:a16="http://schemas.microsoft.com/office/drawing/2014/main" id="{FCBB3638-C0BF-491E-92A4-9FDBEB0EA721}"/>
              </a:ext>
            </a:extLst>
          </p:cNvPr>
          <p:cNvSpPr txBox="1"/>
          <p:nvPr/>
        </p:nvSpPr>
        <p:spPr>
          <a:xfrm>
            <a:off x="259204" y="2362807"/>
            <a:ext cx="486030" cy="276999"/>
          </a:xfrm>
          <a:prstGeom prst="rect">
            <a:avLst/>
          </a:prstGeom>
          <a:noFill/>
        </p:spPr>
        <p:txBody>
          <a:bodyPr wrap="none" rtlCol="0">
            <a:spAutoFit/>
          </a:bodyPr>
          <a:lstStyle/>
          <a:p>
            <a:r>
              <a:rPr lang="en-US" sz="1200" dirty="0"/>
              <a:t>2015</a:t>
            </a:r>
          </a:p>
        </p:txBody>
      </p:sp>
    </p:spTree>
    <p:extLst>
      <p:ext uri="{BB962C8B-B14F-4D97-AF65-F5344CB8AC3E}">
        <p14:creationId xmlns:p14="http://schemas.microsoft.com/office/powerpoint/2010/main" val="2235790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interplay of perceived naturalness and emotionality in voices </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11" name="Textfeld 10">
            <a:extLst>
              <a:ext uri="{FF2B5EF4-FFF2-40B4-BE49-F238E27FC236}">
                <a16:creationId xmlns:a16="http://schemas.microsoft.com/office/drawing/2014/main" id="{925209D3-6C3B-87DD-FA64-DAF7DC85BA55}"/>
              </a:ext>
            </a:extLst>
          </p:cNvPr>
          <p:cNvSpPr txBox="1"/>
          <p:nvPr/>
        </p:nvSpPr>
        <p:spPr>
          <a:xfrm>
            <a:off x="563540" y="1631835"/>
            <a:ext cx="2597445" cy="1846659"/>
          </a:xfrm>
          <a:prstGeom prst="rect">
            <a:avLst/>
          </a:prstGeom>
          <a:noFill/>
        </p:spPr>
        <p:txBody>
          <a:bodyPr wrap="square" rtlCol="0">
            <a:spAutoFit/>
          </a:bodyPr>
          <a:lstStyle/>
          <a:p>
            <a:pPr marL="171450" indent="-171450">
              <a:buFont typeface="Arial" panose="020B0604020202020204" pitchFamily="34" charset="0"/>
              <a:buChar char="•"/>
            </a:pPr>
            <a:r>
              <a:rPr lang="en-US" sz="1200" dirty="0"/>
              <a:t>Emotional caricatures are better recognized despite being less natural </a:t>
            </a:r>
            <a:r>
              <a:rPr lang="en-US" sz="900" dirty="0"/>
              <a:t>[Ko et al. 2023]</a:t>
            </a:r>
          </a:p>
          <a:p>
            <a:pPr marL="171450" indent="-171450">
              <a:buFont typeface="Arial" panose="020B0604020202020204" pitchFamily="34" charset="0"/>
              <a:buChar char="•"/>
            </a:pPr>
            <a:r>
              <a:rPr lang="en-US" sz="1200" dirty="0"/>
              <a:t>Emotions expressed by participants with autism were better recognized, while rated as being less natural </a:t>
            </a:r>
            <a:r>
              <a:rPr lang="en-US" sz="900" dirty="0"/>
              <a:t>[Hubbard et al. 2017]</a:t>
            </a:r>
          </a:p>
          <a:p>
            <a:pPr marL="171450" indent="-171450">
              <a:buFont typeface="Arial" panose="020B0604020202020204" pitchFamily="34" charset="0"/>
              <a:buChar char="•"/>
            </a:pPr>
            <a:r>
              <a:rPr lang="en-US" sz="1200" dirty="0"/>
              <a:t>Rating of naturalness unrelated to ratings of emotionality </a:t>
            </a:r>
            <a:br>
              <a:rPr lang="en-US" sz="1200" dirty="0"/>
            </a:br>
            <a:r>
              <a:rPr lang="en-US" sz="900" dirty="0"/>
              <a:t>[Nussbaum et al. 2023]</a:t>
            </a:r>
          </a:p>
        </p:txBody>
      </p:sp>
      <p:sp>
        <p:nvSpPr>
          <p:cNvPr id="12" name="Textfeld 11">
            <a:extLst>
              <a:ext uri="{FF2B5EF4-FFF2-40B4-BE49-F238E27FC236}">
                <a16:creationId xmlns:a16="http://schemas.microsoft.com/office/drawing/2014/main" id="{E712D5DF-A59F-621F-9877-8A91C6936172}"/>
              </a:ext>
            </a:extLst>
          </p:cNvPr>
          <p:cNvSpPr txBox="1"/>
          <p:nvPr/>
        </p:nvSpPr>
        <p:spPr>
          <a:xfrm>
            <a:off x="3630297" y="1631835"/>
            <a:ext cx="2754770" cy="2169825"/>
          </a:xfrm>
          <a:prstGeom prst="rect">
            <a:avLst/>
          </a:prstGeom>
          <a:noFill/>
        </p:spPr>
        <p:txBody>
          <a:bodyPr wrap="square" rtlCol="0">
            <a:spAutoFit/>
          </a:bodyPr>
          <a:lstStyle/>
          <a:p>
            <a:pPr marL="285750" indent="-285750">
              <a:buFont typeface="Arial" panose="020B0604020202020204" pitchFamily="34" charset="0"/>
              <a:buChar char="•"/>
            </a:pPr>
            <a:r>
              <a:rPr lang="en-US" sz="1200" dirty="0"/>
              <a:t>Emotion recognition worse in text-to-speech generated voices </a:t>
            </a:r>
            <a:br>
              <a:rPr lang="en-US" sz="1200" dirty="0"/>
            </a:br>
            <a:r>
              <a:rPr lang="en-US" sz="900" dirty="0"/>
              <a:t>[Ko et al. 2023]</a:t>
            </a:r>
          </a:p>
          <a:p>
            <a:pPr marL="285750" indent="-285750">
              <a:buFont typeface="Arial" panose="020B0604020202020204" pitchFamily="34" charset="0"/>
              <a:buChar char="•"/>
            </a:pPr>
            <a:r>
              <a:rPr lang="en-US" sz="1200" dirty="0"/>
              <a:t>Human voices rated as more expressive compared to synthesized ones </a:t>
            </a:r>
            <a:br>
              <a:rPr lang="en-US" sz="1200" dirty="0"/>
            </a:br>
            <a:r>
              <a:rPr lang="en-US" sz="900" dirty="0"/>
              <a:t>[Cabral et al. 2017]</a:t>
            </a:r>
          </a:p>
          <a:p>
            <a:pPr marL="285750" indent="-285750">
              <a:buFont typeface="Arial" panose="020B0604020202020204" pitchFamily="34" charset="0"/>
              <a:buChar char="•"/>
            </a:pPr>
            <a:r>
              <a:rPr lang="en-US" sz="1200" dirty="0"/>
              <a:t>Reduction of naturalness in voices affects emotion recognition and electrophysiological correlates, but NOT valence/arousal ratings </a:t>
            </a:r>
            <a:br>
              <a:rPr lang="en-US" sz="1200" dirty="0"/>
            </a:br>
            <a:r>
              <a:rPr lang="en-US" sz="900" dirty="0"/>
              <a:t>[</a:t>
            </a:r>
            <a:r>
              <a:rPr lang="en-US" sz="900" dirty="0" err="1"/>
              <a:t>Duville</a:t>
            </a:r>
            <a:r>
              <a:rPr lang="en-US" sz="900" dirty="0"/>
              <a:t> et al. 2022]</a:t>
            </a:r>
          </a:p>
          <a:p>
            <a:pPr marL="171450" indent="-171450" algn="r">
              <a:buFont typeface="Arial" panose="020B0604020202020204" pitchFamily="34" charset="0"/>
              <a:buChar char="•"/>
            </a:pPr>
            <a:endParaRPr lang="en-US" sz="1200" dirty="0"/>
          </a:p>
        </p:txBody>
      </p:sp>
      <p:sp>
        <p:nvSpPr>
          <p:cNvPr id="9" name="Rechteck: abgerundete Ecken 8">
            <a:extLst>
              <a:ext uri="{FF2B5EF4-FFF2-40B4-BE49-F238E27FC236}">
                <a16:creationId xmlns:a16="http://schemas.microsoft.com/office/drawing/2014/main" id="{3DB1A801-FF82-43CF-A934-7F5D499091C5}"/>
              </a:ext>
            </a:extLst>
          </p:cNvPr>
          <p:cNvSpPr/>
          <p:nvPr/>
        </p:nvSpPr>
        <p:spPr>
          <a:xfrm>
            <a:off x="543100" y="883428"/>
            <a:ext cx="2597445" cy="65465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buClr>
                <a:schemeClr val="accent1"/>
              </a:buClr>
            </a:pPr>
            <a:r>
              <a:rPr lang="en-US" sz="1200" dirty="0"/>
              <a:t>Emotion perception is robust against unnatural voice features</a:t>
            </a:r>
          </a:p>
        </p:txBody>
      </p:sp>
      <p:sp>
        <p:nvSpPr>
          <p:cNvPr id="13" name="Rechteck: abgerundete Ecken 12">
            <a:extLst>
              <a:ext uri="{FF2B5EF4-FFF2-40B4-BE49-F238E27FC236}">
                <a16:creationId xmlns:a16="http://schemas.microsoft.com/office/drawing/2014/main" id="{F12F8A8C-3ABE-499C-8D91-7B18D9E4CBD9}"/>
              </a:ext>
            </a:extLst>
          </p:cNvPr>
          <p:cNvSpPr/>
          <p:nvPr/>
        </p:nvSpPr>
        <p:spPr>
          <a:xfrm>
            <a:off x="3787622" y="861562"/>
            <a:ext cx="2597445" cy="654657"/>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Naturalness affects/disrupts emotion perception</a:t>
            </a:r>
          </a:p>
        </p:txBody>
      </p:sp>
      <p:sp>
        <p:nvSpPr>
          <p:cNvPr id="14" name="Rechteck: abgerundete Ecken 13">
            <a:extLst>
              <a:ext uri="{FF2B5EF4-FFF2-40B4-BE49-F238E27FC236}">
                <a16:creationId xmlns:a16="http://schemas.microsoft.com/office/drawing/2014/main" id="{671788A2-75C0-4002-AD32-E837F9ECF11B}"/>
              </a:ext>
            </a:extLst>
          </p:cNvPr>
          <p:cNvSpPr/>
          <p:nvPr/>
        </p:nvSpPr>
        <p:spPr>
          <a:xfrm>
            <a:off x="458123" y="4000500"/>
            <a:ext cx="6059780" cy="384321"/>
          </a:xfrm>
          <a:prstGeom prst="roundRect">
            <a:avLst>
              <a:gd name="adj" fmla="val 13837"/>
            </a:avLst>
          </a:prstGeom>
          <a:ln/>
        </p:spPr>
        <p:style>
          <a:lnRef idx="2">
            <a:schemeClr val="accent1"/>
          </a:lnRef>
          <a:fillRef idx="1">
            <a:schemeClr val="lt1"/>
          </a:fillRef>
          <a:effectRef idx="0">
            <a:schemeClr val="accent1"/>
          </a:effectRef>
          <a:fontRef idx="minor">
            <a:schemeClr val="dk1"/>
          </a:fontRef>
        </p:style>
        <p:txBody>
          <a:bodyPr rtlCol="0" anchor="ctr"/>
          <a:lstStyle/>
          <a:p>
            <a:pPr marL="171450" indent="-171450" algn="ctr">
              <a:buClr>
                <a:schemeClr val="accent1"/>
              </a:buClr>
              <a:buFont typeface="Wingdings" panose="05000000000000000000" pitchFamily="2" charset="2"/>
              <a:buChar char="Ø"/>
            </a:pPr>
            <a:r>
              <a:rPr lang="en-US" sz="1050" dirty="0"/>
              <a:t>Acoustic manipulation that affects perceived naturalness can be a threat to ecological validity</a:t>
            </a:r>
            <a:endParaRPr lang="de-DE" sz="1050" b="1" dirty="0"/>
          </a:p>
        </p:txBody>
      </p:sp>
    </p:spTree>
    <p:extLst>
      <p:ext uri="{BB962C8B-B14F-4D97-AF65-F5344CB8AC3E}">
        <p14:creationId xmlns:p14="http://schemas.microsoft.com/office/powerpoint/2010/main" val="2169110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U</a:t>
            </a:r>
            <a:r>
              <a:rPr lang="en-US" sz="1500" dirty="0" err="1"/>
              <a:t>nwanted</a:t>
            </a:r>
            <a:r>
              <a:rPr lang="en-US" sz="1500" dirty="0"/>
              <a:t> interference by voice naturalness</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70CF8EFE-BD06-440D-8C25-5357F0BD0602}"/>
              </a:ext>
            </a:extLst>
          </p:cNvPr>
          <p:cNvPicPr>
            <a:picLocks noChangeAspect="1"/>
          </p:cNvPicPr>
          <p:nvPr/>
        </p:nvPicPr>
        <p:blipFill>
          <a:blip r:embed="rId3"/>
          <a:stretch>
            <a:fillRect/>
          </a:stretch>
        </p:blipFill>
        <p:spPr>
          <a:xfrm>
            <a:off x="391504" y="1529135"/>
            <a:ext cx="5972176" cy="1916182"/>
          </a:xfrm>
          <a:prstGeom prst="rect">
            <a:avLst/>
          </a:prstGeom>
          <a:ln>
            <a:solidFill>
              <a:schemeClr val="tx1"/>
            </a:solidFill>
          </a:ln>
        </p:spPr>
      </p:pic>
      <p:sp>
        <p:nvSpPr>
          <p:cNvPr id="21" name="Textfeld 20">
            <a:extLst>
              <a:ext uri="{FF2B5EF4-FFF2-40B4-BE49-F238E27FC236}">
                <a16:creationId xmlns:a16="http://schemas.microsoft.com/office/drawing/2014/main" id="{4BA2A891-8E29-4BCB-BE9B-4181781B94DC}"/>
              </a:ext>
            </a:extLst>
          </p:cNvPr>
          <p:cNvSpPr txBox="1"/>
          <p:nvPr/>
        </p:nvSpPr>
        <p:spPr>
          <a:xfrm>
            <a:off x="5980466" y="3384105"/>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945251949"/>
      </p:ext>
    </p:extLst>
  </p:cSld>
  <p:clrMapOvr>
    <a:masterClrMapping/>
  </p:clrMapOvr>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1001</Words>
  <Application>Microsoft Office PowerPoint</Application>
  <PresentationFormat>Benutzerdefiniert</PresentationFormat>
  <Paragraphs>137</Paragraphs>
  <Slides>17</Slides>
  <Notes>17</Notes>
  <HiddenSlides>0</HiddenSlides>
  <MMClips>4</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17</vt:i4>
      </vt:variant>
    </vt:vector>
  </HeadingPairs>
  <TitlesOfParts>
    <vt:vector size="23" baseType="lpstr">
      <vt:lpstr>Wingdings</vt:lpstr>
      <vt:lpstr>Roboto Condensed</vt:lpstr>
      <vt:lpstr>Arial</vt:lpstr>
      <vt:lpstr>Calibri</vt:lpstr>
      <vt:lpstr>Palatino Linotype</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910</cp:revision>
  <cp:lastPrinted>2017-04-12T09:06:57Z</cp:lastPrinted>
  <dcterms:created xsi:type="dcterms:W3CDTF">2017-03-23T10:34:48Z</dcterms:created>
  <dcterms:modified xsi:type="dcterms:W3CDTF">2024-04-08T15:14:06Z</dcterms:modified>
</cp:coreProperties>
</file>